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1"/>
  </p:notesMasterIdLst>
  <p:sldIdLst>
    <p:sldId id="256" r:id="rId2"/>
    <p:sldId id="284" r:id="rId3"/>
    <p:sldId id="285" r:id="rId4"/>
    <p:sldId id="257" r:id="rId5"/>
    <p:sldId id="258" r:id="rId6"/>
    <p:sldId id="259" r:id="rId7"/>
    <p:sldId id="260" r:id="rId8"/>
    <p:sldId id="261" r:id="rId9"/>
    <p:sldId id="262" r:id="rId10"/>
    <p:sldId id="263" r:id="rId11"/>
    <p:sldId id="264" r:id="rId12"/>
    <p:sldId id="265" r:id="rId13"/>
    <p:sldId id="266" r:id="rId14"/>
    <p:sldId id="276" r:id="rId15"/>
    <p:sldId id="275" r:id="rId16"/>
    <p:sldId id="268" r:id="rId17"/>
    <p:sldId id="267" r:id="rId18"/>
    <p:sldId id="269" r:id="rId19"/>
    <p:sldId id="270" r:id="rId20"/>
    <p:sldId id="271" r:id="rId21"/>
    <p:sldId id="277" r:id="rId22"/>
    <p:sldId id="278" r:id="rId23"/>
    <p:sldId id="279" r:id="rId24"/>
    <p:sldId id="280" r:id="rId25"/>
    <p:sldId id="281" r:id="rId26"/>
    <p:sldId id="282" r:id="rId27"/>
    <p:sldId id="272" r:id="rId28"/>
    <p:sldId id="273" r:id="rId29"/>
    <p:sldId id="274"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j53wLK5Mkdsxj/tbPbbqCX8WIP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989"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11:39:18.314"/>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 name="Google Shape;5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 name="Google Shape;5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2" name="Google Shape;6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21"/>
          <p:cNvSpPr txBox="1">
            <a:spLocks noGrp="1"/>
          </p:cNvSpPr>
          <p:nvPr>
            <p:ph type="ctrTitle"/>
          </p:nvPr>
        </p:nvSpPr>
        <p:spPr>
          <a:xfrm>
            <a:off x="655781" y="660401"/>
            <a:ext cx="7102764" cy="8543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54A6"/>
              </a:buClr>
              <a:buSzPts val="5700"/>
              <a:buFont typeface="Arial"/>
              <a:buNone/>
              <a:defRPr sz="5700" b="1" i="0">
                <a:solidFill>
                  <a:srgbClr val="0054A6"/>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1"/>
          <p:cNvSpPr txBox="1">
            <a:spLocks noGrp="1"/>
          </p:cNvSpPr>
          <p:nvPr>
            <p:ph type="subTitle" idx="1"/>
          </p:nvPr>
        </p:nvSpPr>
        <p:spPr>
          <a:xfrm>
            <a:off x="655781" y="2004147"/>
            <a:ext cx="6188364" cy="600508"/>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54A6"/>
              </a:buClr>
              <a:buSzPts val="3200"/>
              <a:buNone/>
              <a:defRPr sz="3200">
                <a:solidFill>
                  <a:srgbClr val="0054A6"/>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1"/>
          <p:cNvSpPr txBox="1">
            <a:spLocks noGrp="1"/>
          </p:cNvSpPr>
          <p:nvPr>
            <p:ph type="dt" idx="10"/>
          </p:nvPr>
        </p:nvSpPr>
        <p:spPr>
          <a:xfrm>
            <a:off x="655781" y="2821273"/>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600">
                <a:solidFill>
                  <a:srgbClr val="0054A6"/>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9" name="Google Shape;19;p21"/>
          <p:cNvPicPr preferRelativeResize="0"/>
          <p:nvPr/>
        </p:nvPicPr>
        <p:blipFill rotWithShape="1">
          <a:blip r:embed="rId2">
            <a:alphaModFix/>
          </a:blip>
          <a:srcRect/>
          <a:stretch/>
        </p:blipFill>
        <p:spPr>
          <a:xfrm>
            <a:off x="0" y="0"/>
            <a:ext cx="8496000" cy="2064765"/>
          </a:xfrm>
          <a:prstGeom prst="rect">
            <a:avLst/>
          </a:prstGeom>
          <a:noFill/>
          <a:ln>
            <a:noFill/>
          </a:ln>
        </p:spPr>
      </p:pic>
      <p:pic>
        <p:nvPicPr>
          <p:cNvPr id="20" name="Google Shape;20;p21"/>
          <p:cNvPicPr preferRelativeResize="0"/>
          <p:nvPr/>
        </p:nvPicPr>
        <p:blipFill rotWithShape="1">
          <a:blip r:embed="rId3">
            <a:alphaModFix/>
          </a:blip>
          <a:srcRect/>
          <a:stretch/>
        </p:blipFill>
        <p:spPr>
          <a:xfrm>
            <a:off x="655781" y="6063670"/>
            <a:ext cx="1324800" cy="44782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Slide">
  <p:cSld name="Text Slide">
    <p:spTree>
      <p:nvGrpSpPr>
        <p:cNvPr id="1" name="Shape 21"/>
        <p:cNvGrpSpPr/>
        <p:nvPr/>
      </p:nvGrpSpPr>
      <p:grpSpPr>
        <a:xfrm>
          <a:off x="0" y="0"/>
          <a:ext cx="0" cy="0"/>
          <a:chOff x="0" y="0"/>
          <a:chExt cx="0" cy="0"/>
        </a:xfrm>
      </p:grpSpPr>
      <p:sp>
        <p:nvSpPr>
          <p:cNvPr id="22" name="Google Shape;22;p22"/>
          <p:cNvSpPr txBox="1">
            <a:spLocks noGrp="1"/>
          </p:cNvSpPr>
          <p:nvPr>
            <p:ph type="body" idx="1"/>
          </p:nvPr>
        </p:nvSpPr>
        <p:spPr>
          <a:xfrm>
            <a:off x="645825" y="1763297"/>
            <a:ext cx="11028939" cy="40179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231F20"/>
              </a:buClr>
              <a:buSzPts val="1800"/>
              <a:buFont typeface="Arial"/>
              <a:buNone/>
              <a:defRPr sz="1800" b="0" i="0">
                <a:solidFill>
                  <a:srgbClr val="231F20"/>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22"/>
          <p:cNvSpPr txBox="1">
            <a:spLocks noGrp="1"/>
          </p:cNvSpPr>
          <p:nvPr>
            <p:ph type="body" idx="2"/>
          </p:nvPr>
        </p:nvSpPr>
        <p:spPr>
          <a:xfrm>
            <a:off x="645825" y="686125"/>
            <a:ext cx="5228502" cy="86865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231F20"/>
              </a:buClr>
              <a:buSzPts val="4000"/>
              <a:buFont typeface="Arial"/>
              <a:buNone/>
              <a:defRPr sz="4000" b="1" i="0">
                <a:solidFill>
                  <a:srgbClr val="231F20"/>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4" name="Google Shape;24;p22"/>
          <p:cNvPicPr preferRelativeResize="0"/>
          <p:nvPr/>
        </p:nvPicPr>
        <p:blipFill rotWithShape="1">
          <a:blip r:embed="rId2">
            <a:alphaModFix/>
          </a:blip>
          <a:srcRect/>
          <a:stretch/>
        </p:blipFill>
        <p:spPr>
          <a:xfrm>
            <a:off x="645825" y="6063670"/>
            <a:ext cx="1324800" cy="447820"/>
          </a:xfrm>
          <a:prstGeom prst="rect">
            <a:avLst/>
          </a:prstGeom>
          <a:noFill/>
          <a:ln>
            <a:noFill/>
          </a:ln>
        </p:spPr>
      </p:pic>
      <p:pic>
        <p:nvPicPr>
          <p:cNvPr id="25" name="Google Shape;25;p22"/>
          <p:cNvPicPr preferRelativeResize="0"/>
          <p:nvPr/>
        </p:nvPicPr>
        <p:blipFill rotWithShape="1">
          <a:blip r:embed="rId3">
            <a:alphaModFix/>
          </a:blip>
          <a:srcRect/>
          <a:stretch/>
        </p:blipFill>
        <p:spPr>
          <a:xfrm>
            <a:off x="719716" y="1616359"/>
            <a:ext cx="2049600" cy="1008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age Breaker Slide">
  <p:cSld name="Page Breaker Slide">
    <p:bg>
      <p:bgPr>
        <a:solidFill>
          <a:srgbClr val="0054A6"/>
        </a:solidFill>
        <a:effectLst/>
      </p:bgPr>
    </p:bg>
    <p:spTree>
      <p:nvGrpSpPr>
        <p:cNvPr id="1" name="Shape 26"/>
        <p:cNvGrpSpPr/>
        <p:nvPr/>
      </p:nvGrpSpPr>
      <p:grpSpPr>
        <a:xfrm>
          <a:off x="0" y="0"/>
          <a:ext cx="0" cy="0"/>
          <a:chOff x="0" y="0"/>
          <a:chExt cx="0" cy="0"/>
        </a:xfrm>
      </p:grpSpPr>
      <p:pic>
        <p:nvPicPr>
          <p:cNvPr id="27" name="Google Shape;27;p23"/>
          <p:cNvPicPr preferRelativeResize="0"/>
          <p:nvPr/>
        </p:nvPicPr>
        <p:blipFill rotWithShape="1">
          <a:blip r:embed="rId2">
            <a:alphaModFix/>
          </a:blip>
          <a:srcRect/>
          <a:stretch/>
        </p:blipFill>
        <p:spPr>
          <a:xfrm>
            <a:off x="655781" y="6063670"/>
            <a:ext cx="1324800" cy="447820"/>
          </a:xfrm>
          <a:prstGeom prst="rect">
            <a:avLst/>
          </a:prstGeom>
          <a:noFill/>
          <a:ln>
            <a:noFill/>
          </a:ln>
        </p:spPr>
      </p:pic>
      <p:pic>
        <p:nvPicPr>
          <p:cNvPr id="28" name="Google Shape;28;p23"/>
          <p:cNvPicPr preferRelativeResize="0"/>
          <p:nvPr/>
        </p:nvPicPr>
        <p:blipFill rotWithShape="1">
          <a:blip r:embed="rId3">
            <a:alphaModFix/>
          </a:blip>
          <a:srcRect/>
          <a:stretch/>
        </p:blipFill>
        <p:spPr>
          <a:xfrm>
            <a:off x="0" y="2224942"/>
            <a:ext cx="12193200" cy="24081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 Image Slide">
  <p:cSld name="Text + Image Slide">
    <p:spTree>
      <p:nvGrpSpPr>
        <p:cNvPr id="1" name="Shape 29"/>
        <p:cNvGrpSpPr/>
        <p:nvPr/>
      </p:nvGrpSpPr>
      <p:grpSpPr>
        <a:xfrm>
          <a:off x="0" y="0"/>
          <a:ext cx="0" cy="0"/>
          <a:chOff x="0" y="0"/>
          <a:chExt cx="0" cy="0"/>
        </a:xfrm>
      </p:grpSpPr>
      <p:pic>
        <p:nvPicPr>
          <p:cNvPr id="30" name="Google Shape;30;p24"/>
          <p:cNvPicPr preferRelativeResize="0"/>
          <p:nvPr/>
        </p:nvPicPr>
        <p:blipFill rotWithShape="1">
          <a:blip r:embed="rId2">
            <a:alphaModFix/>
          </a:blip>
          <a:srcRect/>
          <a:stretch/>
        </p:blipFill>
        <p:spPr>
          <a:xfrm>
            <a:off x="5334000" y="0"/>
            <a:ext cx="6858000" cy="6858000"/>
          </a:xfrm>
          <a:prstGeom prst="rect">
            <a:avLst/>
          </a:prstGeom>
          <a:noFill/>
          <a:ln>
            <a:noFill/>
          </a:ln>
        </p:spPr>
      </p:pic>
      <p:sp>
        <p:nvSpPr>
          <p:cNvPr id="31" name="Google Shape;31;p24"/>
          <p:cNvSpPr txBox="1">
            <a:spLocks noGrp="1"/>
          </p:cNvSpPr>
          <p:nvPr>
            <p:ph type="body" idx="1"/>
          </p:nvPr>
        </p:nvSpPr>
        <p:spPr>
          <a:xfrm>
            <a:off x="645825" y="686125"/>
            <a:ext cx="5228502" cy="86865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231F20"/>
              </a:buClr>
              <a:buSzPts val="4000"/>
              <a:buFont typeface="Arial"/>
              <a:buNone/>
              <a:defRPr sz="4000" b="1" i="0">
                <a:solidFill>
                  <a:srgbClr val="231F20"/>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4"/>
          <p:cNvSpPr txBox="1">
            <a:spLocks noGrp="1"/>
          </p:cNvSpPr>
          <p:nvPr>
            <p:ph type="body" idx="2"/>
          </p:nvPr>
        </p:nvSpPr>
        <p:spPr>
          <a:xfrm>
            <a:off x="645826" y="1695411"/>
            <a:ext cx="5228502" cy="413230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000000"/>
              </a:buClr>
              <a:buSzPts val="1800"/>
              <a:buFont typeface="Arial"/>
              <a:buNone/>
              <a:defRPr sz="1800">
                <a:solidFill>
                  <a:srgbClr val="000000"/>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3" name="Google Shape;33;p24"/>
          <p:cNvPicPr preferRelativeResize="0"/>
          <p:nvPr/>
        </p:nvPicPr>
        <p:blipFill rotWithShape="1">
          <a:blip r:embed="rId3">
            <a:alphaModFix/>
          </a:blip>
          <a:srcRect/>
          <a:stretch/>
        </p:blipFill>
        <p:spPr>
          <a:xfrm>
            <a:off x="645825" y="6063670"/>
            <a:ext cx="1324800" cy="44782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 you Slide">
  <p:cSld name="Thank you Slide">
    <p:bg>
      <p:bgPr>
        <a:solidFill>
          <a:srgbClr val="0054A6"/>
        </a:solidFill>
        <a:effectLst/>
      </p:bgPr>
    </p:bg>
    <p:spTree>
      <p:nvGrpSpPr>
        <p:cNvPr id="1" name="Shape 34"/>
        <p:cNvGrpSpPr/>
        <p:nvPr/>
      </p:nvGrpSpPr>
      <p:grpSpPr>
        <a:xfrm>
          <a:off x="0" y="0"/>
          <a:ext cx="0" cy="0"/>
          <a:chOff x="0" y="0"/>
          <a:chExt cx="0" cy="0"/>
        </a:xfrm>
      </p:grpSpPr>
      <p:pic>
        <p:nvPicPr>
          <p:cNvPr id="35" name="Google Shape;35;p25"/>
          <p:cNvPicPr preferRelativeResize="0"/>
          <p:nvPr/>
        </p:nvPicPr>
        <p:blipFill rotWithShape="1">
          <a:blip r:embed="rId2">
            <a:alphaModFix/>
          </a:blip>
          <a:srcRect/>
          <a:stretch/>
        </p:blipFill>
        <p:spPr>
          <a:xfrm>
            <a:off x="6379222" y="4767000"/>
            <a:ext cx="5814000" cy="2091000"/>
          </a:xfrm>
          <a:prstGeom prst="rect">
            <a:avLst/>
          </a:prstGeom>
          <a:noFill/>
          <a:ln>
            <a:noFill/>
          </a:ln>
        </p:spPr>
      </p:pic>
      <p:pic>
        <p:nvPicPr>
          <p:cNvPr id="36" name="Google Shape;36;p25"/>
          <p:cNvPicPr preferRelativeResize="0"/>
          <p:nvPr/>
        </p:nvPicPr>
        <p:blipFill rotWithShape="1">
          <a:blip r:embed="rId3">
            <a:alphaModFix/>
          </a:blip>
          <a:srcRect/>
          <a:stretch/>
        </p:blipFill>
        <p:spPr>
          <a:xfrm>
            <a:off x="655781" y="6063670"/>
            <a:ext cx="1324800" cy="447820"/>
          </a:xfrm>
          <a:prstGeom prst="rect">
            <a:avLst/>
          </a:prstGeom>
          <a:noFill/>
          <a:ln>
            <a:noFill/>
          </a:ln>
        </p:spPr>
      </p:pic>
      <p:sp>
        <p:nvSpPr>
          <p:cNvPr id="37" name="Google Shape;37;p25"/>
          <p:cNvSpPr txBox="1">
            <a:spLocks noGrp="1"/>
          </p:cNvSpPr>
          <p:nvPr>
            <p:ph type="body" idx="1"/>
          </p:nvPr>
        </p:nvSpPr>
        <p:spPr>
          <a:xfrm>
            <a:off x="645825" y="686125"/>
            <a:ext cx="5228502" cy="6746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FFFFFF"/>
              </a:buClr>
              <a:buSzPts val="4000"/>
              <a:buFont typeface="Arial"/>
              <a:buNone/>
              <a:defRPr sz="4000" b="1" i="0">
                <a:solidFill>
                  <a:srgbClr val="FFFFF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25"/>
          <p:cNvSpPr txBox="1">
            <a:spLocks noGrp="1"/>
          </p:cNvSpPr>
          <p:nvPr>
            <p:ph type="body" idx="2"/>
          </p:nvPr>
        </p:nvSpPr>
        <p:spPr>
          <a:xfrm>
            <a:off x="645825" y="1476970"/>
            <a:ext cx="5228502" cy="354106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FFFFFF"/>
              </a:buClr>
              <a:buSzPts val="1800"/>
              <a:buFont typeface="Arial"/>
              <a:buNone/>
              <a:defRPr sz="1800">
                <a:solidFill>
                  <a:srgbClr val="FFFFF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25"/>
          <p:cNvSpPr txBox="1">
            <a:spLocks noGrp="1"/>
          </p:cNvSpPr>
          <p:nvPr>
            <p:ph type="body" idx="3"/>
          </p:nvPr>
        </p:nvSpPr>
        <p:spPr>
          <a:xfrm>
            <a:off x="6815713" y="5425926"/>
            <a:ext cx="4527258" cy="674688"/>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FFFFFF"/>
              </a:buClr>
              <a:buSzPts val="6000"/>
              <a:buFont typeface="Arial"/>
              <a:buNone/>
              <a:defRPr sz="6000" b="1" i="0">
                <a:solidFill>
                  <a:srgbClr val="FFFFF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
          <p:cNvSpPr txBox="1">
            <a:spLocks noGrp="1"/>
          </p:cNvSpPr>
          <p:nvPr>
            <p:ph type="ctrTitle"/>
          </p:nvPr>
        </p:nvSpPr>
        <p:spPr>
          <a:xfrm>
            <a:off x="655781" y="660401"/>
            <a:ext cx="7102764" cy="8543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54A6"/>
              </a:buClr>
              <a:buSzPts val="2800"/>
              <a:buFont typeface="Arial"/>
              <a:buNone/>
            </a:pPr>
            <a:r>
              <a:rPr lang="en-US" sz="2800"/>
              <a:t>Deep Currency Forensics :</a:t>
            </a:r>
            <a:br>
              <a:rPr lang="en-US" sz="2800"/>
            </a:br>
            <a:r>
              <a:rPr lang="en-US" sz="2800"/>
              <a:t>Counterfeit Catcher</a:t>
            </a:r>
            <a:br>
              <a:rPr lang="en-US" sz="2800">
                <a:highlight>
                  <a:srgbClr val="FFF2CC"/>
                </a:highlight>
              </a:rPr>
            </a:br>
            <a:endParaRPr sz="2800"/>
          </a:p>
        </p:txBody>
      </p:sp>
      <p:sp>
        <p:nvSpPr>
          <p:cNvPr id="45" name="Google Shape;45;p1"/>
          <p:cNvSpPr txBox="1">
            <a:spLocks noGrp="1"/>
          </p:cNvSpPr>
          <p:nvPr>
            <p:ph type="subTitle" idx="1"/>
          </p:nvPr>
        </p:nvSpPr>
        <p:spPr>
          <a:xfrm>
            <a:off x="478800" y="2533370"/>
            <a:ext cx="6188364" cy="142485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000"/>
              <a:buNone/>
            </a:pPr>
            <a:r>
              <a:rPr lang="en-US" sz="2000" b="1" i="0">
                <a:solidFill>
                  <a:srgbClr val="000000"/>
                </a:solidFill>
                <a:latin typeface="Arial"/>
                <a:ea typeface="Arial"/>
                <a:cs typeface="Arial"/>
                <a:sym typeface="Arial"/>
              </a:rPr>
              <a:t>Problem Statement</a:t>
            </a:r>
            <a:r>
              <a:rPr lang="en-US" sz="2000" b="0" i="0">
                <a:solidFill>
                  <a:srgbClr val="000000"/>
                </a:solidFill>
                <a:latin typeface="Arial"/>
                <a:ea typeface="Arial"/>
                <a:cs typeface="Arial"/>
                <a:sym typeface="Arial"/>
              </a:rPr>
              <a:t>: Develop an automated system utilizing deep learning techniques to detect counterfeit currency with high accuracy and reliability.</a:t>
            </a:r>
            <a:endParaRPr sz="2000"/>
          </a:p>
        </p:txBody>
      </p:sp>
      <p:sp>
        <p:nvSpPr>
          <p:cNvPr id="46" name="Google Shape;46;p1"/>
          <p:cNvSpPr txBox="1">
            <a:spLocks noGrp="1"/>
          </p:cNvSpPr>
          <p:nvPr>
            <p:ph type="dt" idx="10"/>
          </p:nvPr>
        </p:nvSpPr>
        <p:spPr>
          <a:xfrm flipH="1">
            <a:off x="557458" y="4663049"/>
            <a:ext cx="4830418" cy="36933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19/06/2024</a:t>
            </a:r>
            <a:endParaRPr/>
          </a:p>
        </p:txBody>
      </p:sp>
      <p:sp>
        <p:nvSpPr>
          <p:cNvPr id="47" name="Google Shape;47;p1"/>
          <p:cNvSpPr txBox="1"/>
          <p:nvPr/>
        </p:nvSpPr>
        <p:spPr>
          <a:xfrm>
            <a:off x="3160644" y="7090777"/>
            <a:ext cx="63212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22-06-2024</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8"/>
          <p:cNvSpPr txBox="1">
            <a:spLocks noGrp="1"/>
          </p:cNvSpPr>
          <p:nvPr>
            <p:ph type="body" idx="1"/>
          </p:nvPr>
        </p:nvSpPr>
        <p:spPr>
          <a:xfrm>
            <a:off x="5874327" y="1747255"/>
            <a:ext cx="4986178" cy="442462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231F20"/>
              </a:buClr>
              <a:buSzPts val="2400"/>
              <a:buFont typeface="Arial"/>
              <a:buNone/>
            </a:pPr>
            <a:r>
              <a:rPr lang="en-US" sz="2400"/>
              <a:t>A business use case for the fake currency detection project could be for retail stores. The system can be integrated into their point-of-sale (POS) systems to scan and verify the authenticity of cash payments in real-time. This would help prevent the acceptance of counterfeit notes, reducing financial losses and maintaining the integrity of the store’s transactions.</a:t>
            </a:r>
            <a:endParaRPr sz="2400"/>
          </a:p>
        </p:txBody>
      </p:sp>
      <p:sp>
        <p:nvSpPr>
          <p:cNvPr id="92" name="Google Shape;92;p8"/>
          <p:cNvSpPr txBox="1">
            <a:spLocks noGrp="1"/>
          </p:cNvSpPr>
          <p:nvPr>
            <p:ph type="body" idx="2"/>
          </p:nvPr>
        </p:nvSpPr>
        <p:spPr>
          <a:xfrm>
            <a:off x="645825" y="686125"/>
            <a:ext cx="5228502" cy="868651"/>
          </a:xfrm>
          <a:prstGeom prst="rect">
            <a:avLst/>
          </a:prstGeom>
          <a:noFill/>
          <a:ln>
            <a:noFill/>
          </a:ln>
        </p:spPr>
        <p:txBody>
          <a:bodyPr spcFirstLastPara="1" wrap="square" lIns="91425" tIns="45700" rIns="91425" bIns="45700" anchor="ctr" anchorCtr="0">
            <a:normAutofit fontScale="92500"/>
          </a:bodyPr>
          <a:lstStyle/>
          <a:p>
            <a:pPr marL="0" lvl="0" indent="0" algn="l" rtl="0">
              <a:lnSpc>
                <a:spcPct val="90000"/>
              </a:lnSpc>
              <a:spcBef>
                <a:spcPts val="0"/>
              </a:spcBef>
              <a:spcAft>
                <a:spcPts val="0"/>
              </a:spcAft>
              <a:buClr>
                <a:srgbClr val="231F20"/>
              </a:buClr>
              <a:buSzPct val="100000"/>
              <a:buFont typeface="Arial"/>
              <a:buNone/>
            </a:pPr>
            <a:r>
              <a:rPr lang="en-US"/>
              <a:t>BUSINESS USE CASE</a:t>
            </a:r>
            <a:endParaRPr/>
          </a:p>
        </p:txBody>
      </p:sp>
      <p:pic>
        <p:nvPicPr>
          <p:cNvPr id="93" name="Google Shape;93;p8"/>
          <p:cNvPicPr preferRelativeResize="0"/>
          <p:nvPr/>
        </p:nvPicPr>
        <p:blipFill rotWithShape="1">
          <a:blip r:embed="rId3">
            <a:alphaModFix/>
          </a:blip>
          <a:srcRect/>
          <a:stretch/>
        </p:blipFill>
        <p:spPr>
          <a:xfrm>
            <a:off x="645825" y="1877297"/>
            <a:ext cx="4844715" cy="375787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9"/>
          <p:cNvSpPr txBox="1">
            <a:spLocks noGrp="1"/>
          </p:cNvSpPr>
          <p:nvPr>
            <p:ph type="body" idx="1"/>
          </p:nvPr>
        </p:nvSpPr>
        <p:spPr>
          <a:xfrm>
            <a:off x="645825" y="1763297"/>
            <a:ext cx="11028939" cy="4017963"/>
          </a:xfrm>
          <a:prstGeom prst="rect">
            <a:avLst/>
          </a:prstGeom>
          <a:noFill/>
          <a:ln>
            <a:noFill/>
          </a:ln>
        </p:spPr>
        <p:txBody>
          <a:bodyPr spcFirstLastPara="1" wrap="square" lIns="91425" tIns="45700" rIns="91425" bIns="45700" anchor="t" anchorCtr="0">
            <a:noAutofit/>
          </a:bodyPr>
          <a:lstStyle/>
          <a:p>
            <a:pPr marL="342900" lvl="0" indent="-190500" algn="l" rtl="0">
              <a:lnSpc>
                <a:spcPct val="90000"/>
              </a:lnSpc>
              <a:spcBef>
                <a:spcPts val="0"/>
              </a:spcBef>
              <a:spcAft>
                <a:spcPts val="0"/>
              </a:spcAft>
              <a:buClr>
                <a:srgbClr val="231F20"/>
              </a:buClr>
              <a:buSzPts val="2400"/>
              <a:buNone/>
            </a:pPr>
            <a:endParaRPr sz="2400"/>
          </a:p>
          <a:p>
            <a:pPr marL="342900" lvl="0" indent="-342900" algn="l" rtl="0">
              <a:lnSpc>
                <a:spcPct val="90000"/>
              </a:lnSpc>
              <a:spcBef>
                <a:spcPts val="1000"/>
              </a:spcBef>
              <a:spcAft>
                <a:spcPts val="0"/>
              </a:spcAft>
              <a:buClr>
                <a:srgbClr val="231F20"/>
              </a:buClr>
              <a:buSzPts val="2400"/>
              <a:buAutoNum type="arabicPeriod"/>
            </a:pPr>
            <a:r>
              <a:rPr lang="en-US" sz="2400"/>
              <a:t>IMAGE ACQUISITION</a:t>
            </a:r>
            <a:endParaRPr/>
          </a:p>
          <a:p>
            <a:pPr marL="342900" lvl="0" indent="-342900" algn="l" rtl="0">
              <a:lnSpc>
                <a:spcPct val="90000"/>
              </a:lnSpc>
              <a:spcBef>
                <a:spcPts val="1000"/>
              </a:spcBef>
              <a:spcAft>
                <a:spcPts val="0"/>
              </a:spcAft>
              <a:buClr>
                <a:srgbClr val="231F20"/>
              </a:buClr>
              <a:buSzPts val="2400"/>
              <a:buAutoNum type="arabicPeriod"/>
            </a:pPr>
            <a:r>
              <a:rPr lang="en-US" sz="2400"/>
              <a:t>GREYSCALE CONVERSION</a:t>
            </a:r>
            <a:endParaRPr/>
          </a:p>
          <a:p>
            <a:pPr marL="342900" lvl="0" indent="-342900" algn="l" rtl="0">
              <a:lnSpc>
                <a:spcPct val="90000"/>
              </a:lnSpc>
              <a:spcBef>
                <a:spcPts val="1000"/>
              </a:spcBef>
              <a:spcAft>
                <a:spcPts val="0"/>
              </a:spcAft>
              <a:buClr>
                <a:srgbClr val="231F20"/>
              </a:buClr>
              <a:buSzPts val="2400"/>
              <a:buAutoNum type="arabicPeriod"/>
            </a:pPr>
            <a:r>
              <a:rPr lang="en-US" sz="2400"/>
              <a:t>EDGE DETECTION</a:t>
            </a:r>
            <a:endParaRPr/>
          </a:p>
          <a:p>
            <a:pPr marL="342900" lvl="0" indent="-342900" algn="l" rtl="0">
              <a:lnSpc>
                <a:spcPct val="90000"/>
              </a:lnSpc>
              <a:spcBef>
                <a:spcPts val="1000"/>
              </a:spcBef>
              <a:spcAft>
                <a:spcPts val="0"/>
              </a:spcAft>
              <a:buClr>
                <a:srgbClr val="231F20"/>
              </a:buClr>
              <a:buSzPts val="2400"/>
              <a:buAutoNum type="arabicPeriod"/>
            </a:pPr>
            <a:r>
              <a:rPr lang="en-US" sz="2400"/>
              <a:t>IMAGE SEGMENTATION</a:t>
            </a:r>
            <a:endParaRPr/>
          </a:p>
          <a:p>
            <a:pPr marL="342900" lvl="0" indent="-342900" algn="l" rtl="0">
              <a:lnSpc>
                <a:spcPct val="90000"/>
              </a:lnSpc>
              <a:spcBef>
                <a:spcPts val="1000"/>
              </a:spcBef>
              <a:spcAft>
                <a:spcPts val="0"/>
              </a:spcAft>
              <a:buClr>
                <a:srgbClr val="231F20"/>
              </a:buClr>
              <a:buSzPts val="2400"/>
              <a:buAutoNum type="arabicPeriod"/>
            </a:pPr>
            <a:r>
              <a:rPr lang="en-US" sz="2400"/>
              <a:t>CHARACTERISTIC EXTRACTION</a:t>
            </a:r>
            <a:endParaRPr/>
          </a:p>
          <a:p>
            <a:pPr marL="342900" lvl="0" indent="-342900" algn="l" rtl="0">
              <a:lnSpc>
                <a:spcPct val="90000"/>
              </a:lnSpc>
              <a:spcBef>
                <a:spcPts val="1000"/>
              </a:spcBef>
              <a:spcAft>
                <a:spcPts val="0"/>
              </a:spcAft>
              <a:buClr>
                <a:srgbClr val="231F20"/>
              </a:buClr>
              <a:buSzPts val="2400"/>
              <a:buAutoNum type="arabicPeriod"/>
            </a:pPr>
            <a:r>
              <a:rPr lang="en-US" sz="2400"/>
              <a:t>CALCULATION OF INTENSITY</a:t>
            </a:r>
            <a:endParaRPr/>
          </a:p>
          <a:p>
            <a:pPr marL="342900" lvl="0" indent="-342900" algn="l" rtl="0">
              <a:lnSpc>
                <a:spcPct val="90000"/>
              </a:lnSpc>
              <a:spcBef>
                <a:spcPts val="1000"/>
              </a:spcBef>
              <a:spcAft>
                <a:spcPts val="0"/>
              </a:spcAft>
              <a:buClr>
                <a:srgbClr val="231F20"/>
              </a:buClr>
              <a:buSzPts val="2400"/>
              <a:buAutoNum type="arabicPeriod"/>
            </a:pPr>
            <a:r>
              <a:rPr lang="en-US" sz="2400"/>
              <a:t>RESULT</a:t>
            </a:r>
            <a:endParaRPr/>
          </a:p>
          <a:p>
            <a:pPr marL="0" lvl="0" indent="0" algn="l" rtl="0">
              <a:lnSpc>
                <a:spcPct val="90000"/>
              </a:lnSpc>
              <a:spcBef>
                <a:spcPts val="1000"/>
              </a:spcBef>
              <a:spcAft>
                <a:spcPts val="0"/>
              </a:spcAft>
              <a:buClr>
                <a:srgbClr val="231F20"/>
              </a:buClr>
              <a:buSzPts val="2400"/>
              <a:buFont typeface="Arial"/>
              <a:buNone/>
            </a:pPr>
            <a:endParaRPr sz="2400"/>
          </a:p>
        </p:txBody>
      </p:sp>
      <p:sp>
        <p:nvSpPr>
          <p:cNvPr id="99" name="Google Shape;99;p9"/>
          <p:cNvSpPr txBox="1">
            <a:spLocks noGrp="1"/>
          </p:cNvSpPr>
          <p:nvPr>
            <p:ph type="body" idx="2"/>
          </p:nvPr>
        </p:nvSpPr>
        <p:spPr>
          <a:xfrm>
            <a:off x="645824" y="686125"/>
            <a:ext cx="6371201" cy="868651"/>
          </a:xfrm>
          <a:prstGeom prst="rect">
            <a:avLst/>
          </a:prstGeom>
          <a:noFill/>
          <a:ln>
            <a:noFill/>
          </a:ln>
        </p:spPr>
        <p:txBody>
          <a:bodyPr spcFirstLastPara="1" wrap="square" lIns="91425" tIns="45700" rIns="91425" bIns="45700" anchor="ctr" anchorCtr="0">
            <a:normAutofit fontScale="85000" lnSpcReduction="20000"/>
          </a:bodyPr>
          <a:lstStyle/>
          <a:p>
            <a:pPr marL="0" lvl="0" indent="0" algn="l" rtl="0">
              <a:lnSpc>
                <a:spcPct val="90000"/>
              </a:lnSpc>
              <a:spcBef>
                <a:spcPts val="0"/>
              </a:spcBef>
              <a:spcAft>
                <a:spcPts val="0"/>
              </a:spcAft>
              <a:buClr>
                <a:srgbClr val="231F20"/>
              </a:buClr>
              <a:buSzPct val="100000"/>
              <a:buFont typeface="Arial"/>
              <a:buNone/>
            </a:pPr>
            <a:r>
              <a:rPr lang="en-US"/>
              <a:t>STEP WISE BREAKDOWN : CONCEPTS USED</a:t>
            </a:r>
            <a:endParaRPr/>
          </a:p>
        </p:txBody>
      </p:sp>
      <p:pic>
        <p:nvPicPr>
          <p:cNvPr id="100" name="Google Shape;100;p9" descr="A diagram of a process&#10;&#10;Description automatically generated"/>
          <p:cNvPicPr preferRelativeResize="0"/>
          <p:nvPr/>
        </p:nvPicPr>
        <p:blipFill rotWithShape="1">
          <a:blip r:embed="rId3">
            <a:alphaModFix/>
          </a:blip>
          <a:srcRect/>
          <a:stretch/>
        </p:blipFill>
        <p:spPr>
          <a:xfrm>
            <a:off x="6906039" y="304475"/>
            <a:ext cx="4343400" cy="5867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0"/>
          <p:cNvSpPr txBox="1">
            <a:spLocks noGrp="1"/>
          </p:cNvSpPr>
          <p:nvPr>
            <p:ph type="body" idx="1"/>
          </p:nvPr>
        </p:nvSpPr>
        <p:spPr>
          <a:xfrm>
            <a:off x="645825" y="1763297"/>
            <a:ext cx="11028939" cy="40179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231F20"/>
              </a:buClr>
              <a:buSzPts val="1800"/>
              <a:buFont typeface="Arial"/>
              <a:buNone/>
            </a:pPr>
            <a:r>
              <a:rPr lang="en-US"/>
              <a:t>Input Acquisition:</a:t>
            </a:r>
            <a:endParaRPr/>
          </a:p>
        </p:txBody>
      </p:sp>
      <p:sp>
        <p:nvSpPr>
          <p:cNvPr id="106" name="Google Shape;106;p10"/>
          <p:cNvSpPr txBox="1">
            <a:spLocks noGrp="1"/>
          </p:cNvSpPr>
          <p:nvPr>
            <p:ph type="body" idx="2"/>
          </p:nvPr>
        </p:nvSpPr>
        <p:spPr>
          <a:xfrm>
            <a:off x="645825" y="686125"/>
            <a:ext cx="5228502" cy="8686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4000"/>
              <a:buFont typeface="Arial"/>
              <a:buNone/>
            </a:pPr>
            <a:r>
              <a:rPr lang="en-US" sz="4000" i="0" u="none" strike="noStrike">
                <a:solidFill>
                  <a:srgbClr val="000000"/>
                </a:solidFill>
                <a:latin typeface="Arial"/>
                <a:ea typeface="Arial"/>
                <a:cs typeface="Arial"/>
                <a:sym typeface="Arial"/>
              </a:rPr>
              <a:t>Project Outline</a:t>
            </a:r>
            <a:endParaRPr/>
          </a:p>
        </p:txBody>
      </p:sp>
      <p:pic>
        <p:nvPicPr>
          <p:cNvPr id="107" name="Google Shape;107;p10"/>
          <p:cNvPicPr preferRelativeResize="0"/>
          <p:nvPr/>
        </p:nvPicPr>
        <p:blipFill rotWithShape="1">
          <a:blip r:embed="rId3">
            <a:alphaModFix/>
          </a:blip>
          <a:srcRect/>
          <a:stretch/>
        </p:blipFill>
        <p:spPr>
          <a:xfrm>
            <a:off x="645825" y="2199744"/>
            <a:ext cx="2872628" cy="1507552"/>
          </a:xfrm>
          <a:prstGeom prst="rect">
            <a:avLst/>
          </a:prstGeom>
          <a:noFill/>
          <a:ln>
            <a:noFill/>
          </a:ln>
        </p:spPr>
      </p:pic>
      <p:pic>
        <p:nvPicPr>
          <p:cNvPr id="108" name="Google Shape;108;p10"/>
          <p:cNvPicPr preferRelativeResize="0"/>
          <p:nvPr/>
        </p:nvPicPr>
        <p:blipFill rotWithShape="1">
          <a:blip r:embed="rId4">
            <a:alphaModFix/>
          </a:blip>
          <a:srcRect/>
          <a:stretch/>
        </p:blipFill>
        <p:spPr>
          <a:xfrm>
            <a:off x="4398914" y="2226195"/>
            <a:ext cx="3125271" cy="1418099"/>
          </a:xfrm>
          <a:prstGeom prst="rect">
            <a:avLst/>
          </a:prstGeom>
          <a:noFill/>
          <a:ln>
            <a:noFill/>
          </a:ln>
        </p:spPr>
      </p:pic>
      <p:sp>
        <p:nvSpPr>
          <p:cNvPr id="109" name="Google Shape;109;p10"/>
          <p:cNvSpPr txBox="1"/>
          <p:nvPr/>
        </p:nvSpPr>
        <p:spPr>
          <a:xfrm>
            <a:off x="4199869" y="1718438"/>
            <a:ext cx="22605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Greyscale Conversion:</a:t>
            </a:r>
            <a:endParaRPr/>
          </a:p>
        </p:txBody>
      </p:sp>
      <p:pic>
        <p:nvPicPr>
          <p:cNvPr id="110" name="Google Shape;110;p10"/>
          <p:cNvPicPr preferRelativeResize="0"/>
          <p:nvPr/>
        </p:nvPicPr>
        <p:blipFill rotWithShape="1">
          <a:blip r:embed="rId5">
            <a:alphaModFix/>
          </a:blip>
          <a:srcRect/>
          <a:stretch/>
        </p:blipFill>
        <p:spPr>
          <a:xfrm>
            <a:off x="8399246" y="2218832"/>
            <a:ext cx="3001216" cy="1370520"/>
          </a:xfrm>
          <a:prstGeom prst="rect">
            <a:avLst/>
          </a:prstGeom>
          <a:noFill/>
          <a:ln>
            <a:noFill/>
          </a:ln>
        </p:spPr>
      </p:pic>
      <p:sp>
        <p:nvSpPr>
          <p:cNvPr id="111" name="Google Shape;111;p10"/>
          <p:cNvSpPr txBox="1"/>
          <p:nvPr/>
        </p:nvSpPr>
        <p:spPr>
          <a:xfrm>
            <a:off x="8835515" y="1718438"/>
            <a:ext cx="218104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Image Segmentation:</a:t>
            </a:r>
            <a:endParaRPr/>
          </a:p>
        </p:txBody>
      </p:sp>
      <p:pic>
        <p:nvPicPr>
          <p:cNvPr id="112" name="Google Shape;112;p10"/>
          <p:cNvPicPr preferRelativeResize="0"/>
          <p:nvPr/>
        </p:nvPicPr>
        <p:blipFill rotWithShape="1">
          <a:blip r:embed="rId6">
            <a:alphaModFix/>
          </a:blip>
          <a:srcRect/>
          <a:stretch/>
        </p:blipFill>
        <p:spPr>
          <a:xfrm>
            <a:off x="1484673" y="4579089"/>
            <a:ext cx="3370352" cy="1247030"/>
          </a:xfrm>
          <a:prstGeom prst="rect">
            <a:avLst/>
          </a:prstGeom>
          <a:noFill/>
          <a:ln>
            <a:noFill/>
          </a:ln>
        </p:spPr>
      </p:pic>
      <p:sp>
        <p:nvSpPr>
          <p:cNvPr id="113" name="Google Shape;113;p10"/>
          <p:cNvSpPr txBox="1"/>
          <p:nvPr/>
        </p:nvSpPr>
        <p:spPr>
          <a:xfrm>
            <a:off x="1434659" y="4164898"/>
            <a:ext cx="25240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Characteristic Extraction:</a:t>
            </a:r>
            <a:endParaRPr/>
          </a:p>
        </p:txBody>
      </p:sp>
      <p:pic>
        <p:nvPicPr>
          <p:cNvPr id="114" name="Google Shape;114;p10"/>
          <p:cNvPicPr preferRelativeResize="0"/>
          <p:nvPr/>
        </p:nvPicPr>
        <p:blipFill rotWithShape="1">
          <a:blip r:embed="rId7">
            <a:alphaModFix/>
          </a:blip>
          <a:srcRect/>
          <a:stretch/>
        </p:blipFill>
        <p:spPr>
          <a:xfrm>
            <a:off x="3573390" y="2637923"/>
            <a:ext cx="770586" cy="563770"/>
          </a:xfrm>
          <a:prstGeom prst="rect">
            <a:avLst/>
          </a:prstGeom>
          <a:noFill/>
          <a:ln>
            <a:noFill/>
          </a:ln>
        </p:spPr>
      </p:pic>
      <p:pic>
        <p:nvPicPr>
          <p:cNvPr id="115" name="Google Shape;115;p10"/>
          <p:cNvPicPr preferRelativeResize="0"/>
          <p:nvPr/>
        </p:nvPicPr>
        <p:blipFill rotWithShape="1">
          <a:blip r:embed="rId7">
            <a:alphaModFix/>
          </a:blip>
          <a:srcRect/>
          <a:stretch/>
        </p:blipFill>
        <p:spPr>
          <a:xfrm rot="10800000" flipH="1">
            <a:off x="5254182" y="4868956"/>
            <a:ext cx="954767" cy="677710"/>
          </a:xfrm>
          <a:prstGeom prst="rect">
            <a:avLst/>
          </a:prstGeom>
          <a:noFill/>
          <a:ln>
            <a:noFill/>
          </a:ln>
        </p:spPr>
      </p:pic>
      <p:pic>
        <p:nvPicPr>
          <p:cNvPr id="116" name="Google Shape;116;p10"/>
          <p:cNvPicPr preferRelativeResize="0"/>
          <p:nvPr/>
        </p:nvPicPr>
        <p:blipFill rotWithShape="1">
          <a:blip r:embed="rId7">
            <a:alphaModFix/>
          </a:blip>
          <a:srcRect/>
          <a:stretch/>
        </p:blipFill>
        <p:spPr>
          <a:xfrm>
            <a:off x="7530364" y="2641033"/>
            <a:ext cx="821183" cy="446387"/>
          </a:xfrm>
          <a:prstGeom prst="rect">
            <a:avLst/>
          </a:prstGeom>
          <a:noFill/>
          <a:ln>
            <a:noFill/>
          </a:ln>
        </p:spPr>
      </p:pic>
      <p:pic>
        <p:nvPicPr>
          <p:cNvPr id="117" name="Google Shape;117;p10" descr="A currency note with a person's face&#10;&#10;Description automatically generated"/>
          <p:cNvPicPr preferRelativeResize="0"/>
          <p:nvPr/>
        </p:nvPicPr>
        <p:blipFill rotWithShape="1">
          <a:blip r:embed="rId8">
            <a:alphaModFix/>
          </a:blip>
          <a:srcRect/>
          <a:stretch/>
        </p:blipFill>
        <p:spPr>
          <a:xfrm>
            <a:off x="6460435" y="4605032"/>
            <a:ext cx="3370352" cy="1384749"/>
          </a:xfrm>
          <a:prstGeom prst="rect">
            <a:avLst/>
          </a:prstGeom>
          <a:noFill/>
          <a:ln>
            <a:noFill/>
          </a:ln>
        </p:spPr>
      </p:pic>
      <p:sp>
        <p:nvSpPr>
          <p:cNvPr id="118" name="Google Shape;118;p10"/>
          <p:cNvSpPr txBox="1"/>
          <p:nvPr/>
        </p:nvSpPr>
        <p:spPr>
          <a:xfrm>
            <a:off x="6460435" y="4131440"/>
            <a:ext cx="8250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Result: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1"/>
          <p:cNvSpPr txBox="1">
            <a:spLocks noGrp="1"/>
          </p:cNvSpPr>
          <p:nvPr>
            <p:ph type="body" idx="1"/>
          </p:nvPr>
        </p:nvSpPr>
        <p:spPr>
          <a:xfrm>
            <a:off x="645825" y="1763297"/>
            <a:ext cx="9621121" cy="4017963"/>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231F20"/>
              </a:buClr>
              <a:buSzPts val="2400"/>
              <a:buFont typeface="Arial"/>
              <a:buChar char="•"/>
            </a:pPr>
            <a:r>
              <a:rPr lang="en-US" sz="2400" b="1"/>
              <a:t>Gaussian Blurring method</a:t>
            </a:r>
            <a:r>
              <a:rPr lang="en-US" sz="2400"/>
              <a:t>: Gaussian blurring removes a lot of noise present in the image and increases the efficiency of the system</a:t>
            </a:r>
            <a:endParaRPr/>
          </a:p>
          <a:p>
            <a:pPr marL="342900" lvl="0" indent="-342900" algn="l" rtl="0">
              <a:lnSpc>
                <a:spcPct val="90000"/>
              </a:lnSpc>
              <a:spcBef>
                <a:spcPts val="1000"/>
              </a:spcBef>
              <a:spcAft>
                <a:spcPts val="0"/>
              </a:spcAft>
              <a:buClr>
                <a:srgbClr val="231F20"/>
              </a:buClr>
              <a:buSzPts val="2400"/>
              <a:buFont typeface="Arial"/>
              <a:buChar char="•"/>
            </a:pPr>
            <a:r>
              <a:rPr lang="en-US" sz="2400" b="1"/>
              <a:t>Feature detection and matching using ORB(Oriented FAST and Rotated BRIEF):</a:t>
            </a:r>
            <a:r>
              <a:rPr lang="en-US" sz="2400"/>
              <a:t>ORB will be used to detect the template in the test image and the result will be highlighted properly with a marker.</a:t>
            </a:r>
            <a:endParaRPr/>
          </a:p>
          <a:p>
            <a:pPr marL="342900" lvl="0" indent="-342900" algn="l" rtl="0">
              <a:lnSpc>
                <a:spcPct val="90000"/>
              </a:lnSpc>
              <a:spcBef>
                <a:spcPts val="1000"/>
              </a:spcBef>
              <a:spcAft>
                <a:spcPts val="0"/>
              </a:spcAft>
              <a:buClr>
                <a:srgbClr val="231F20"/>
              </a:buClr>
              <a:buSzPts val="2400"/>
              <a:buFont typeface="Arial"/>
              <a:buChar char="•"/>
            </a:pPr>
            <a:r>
              <a:rPr lang="en-US" sz="2400" b="1"/>
              <a:t>Feature comparison using SSIM: </a:t>
            </a:r>
            <a:r>
              <a:rPr lang="en-US" sz="2400"/>
              <a:t>structural Similarity Index (SSIM) is a scoring system that quantifies the image quality degradation that is caused by processing such as data compression or by losses in data transmission</a:t>
            </a:r>
            <a:endParaRPr/>
          </a:p>
        </p:txBody>
      </p:sp>
      <p:sp>
        <p:nvSpPr>
          <p:cNvPr id="124" name="Google Shape;124;p11"/>
          <p:cNvSpPr txBox="1">
            <a:spLocks noGrp="1"/>
          </p:cNvSpPr>
          <p:nvPr>
            <p:ph type="body" idx="2"/>
          </p:nvPr>
        </p:nvSpPr>
        <p:spPr>
          <a:xfrm>
            <a:off x="645825" y="686125"/>
            <a:ext cx="5228502" cy="8686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4000"/>
              <a:buFont typeface="Arial"/>
              <a:buNone/>
            </a:pPr>
            <a:r>
              <a:rPr lang="en-US" sz="4000" i="0" u="none" strike="noStrike">
                <a:solidFill>
                  <a:srgbClr val="000000"/>
                </a:solidFill>
                <a:latin typeface="Arial"/>
                <a:ea typeface="Arial"/>
                <a:cs typeface="Arial"/>
                <a:sym typeface="Arial"/>
              </a:rPr>
              <a:t>Concepts We used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DA62E8-29A1-7788-4382-317B827FA5E7}"/>
              </a:ext>
            </a:extLst>
          </p:cNvPr>
          <p:cNvSpPr>
            <a:spLocks noGrp="1"/>
          </p:cNvSpPr>
          <p:nvPr>
            <p:ph type="body" idx="2"/>
          </p:nvPr>
        </p:nvSpPr>
        <p:spPr/>
        <p:txBody>
          <a:bodyPr/>
          <a:lstStyle/>
          <a:p>
            <a:r>
              <a:rPr lang="en-IN" dirty="0"/>
              <a:t>Comparative Study</a:t>
            </a:r>
          </a:p>
        </p:txBody>
      </p:sp>
      <p:pic>
        <p:nvPicPr>
          <p:cNvPr id="5" name="Picture 4">
            <a:extLst>
              <a:ext uri="{FF2B5EF4-FFF2-40B4-BE49-F238E27FC236}">
                <a16:creationId xmlns:a16="http://schemas.microsoft.com/office/drawing/2014/main" id="{B3362624-8662-0590-98FE-36BBC0885FA7}"/>
              </a:ext>
            </a:extLst>
          </p:cNvPr>
          <p:cNvPicPr>
            <a:picLocks noChangeAspect="1"/>
          </p:cNvPicPr>
          <p:nvPr/>
        </p:nvPicPr>
        <p:blipFill>
          <a:blip r:embed="rId2"/>
          <a:stretch>
            <a:fillRect/>
          </a:stretch>
        </p:blipFill>
        <p:spPr>
          <a:xfrm>
            <a:off x="3463504" y="1554776"/>
            <a:ext cx="7506748" cy="5001323"/>
          </a:xfrm>
          <a:prstGeom prst="rect">
            <a:avLst/>
          </a:prstGeom>
        </p:spPr>
      </p:pic>
    </p:spTree>
    <p:extLst>
      <p:ext uri="{BB962C8B-B14F-4D97-AF65-F5344CB8AC3E}">
        <p14:creationId xmlns:p14="http://schemas.microsoft.com/office/powerpoint/2010/main" val="3170371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C508F7-F516-6245-B190-AE53E4CCE90F}"/>
              </a:ext>
            </a:extLst>
          </p:cNvPr>
          <p:cNvSpPr>
            <a:spLocks noGrp="1"/>
          </p:cNvSpPr>
          <p:nvPr>
            <p:ph type="body" idx="2"/>
          </p:nvPr>
        </p:nvSpPr>
        <p:spPr/>
        <p:txBody>
          <a:bodyPr>
            <a:normAutofit fontScale="92500"/>
          </a:bodyPr>
          <a:lstStyle/>
          <a:p>
            <a:r>
              <a:rPr lang="en-IN" dirty="0"/>
              <a:t>Project Architecture</a:t>
            </a:r>
          </a:p>
        </p:txBody>
      </p:sp>
      <p:pic>
        <p:nvPicPr>
          <p:cNvPr id="5" name="Picture 4">
            <a:extLst>
              <a:ext uri="{FF2B5EF4-FFF2-40B4-BE49-F238E27FC236}">
                <a16:creationId xmlns:a16="http://schemas.microsoft.com/office/drawing/2014/main" id="{CD8FA100-F12D-794D-C80C-F903B7E86D01}"/>
              </a:ext>
            </a:extLst>
          </p:cNvPr>
          <p:cNvPicPr>
            <a:picLocks noChangeAspect="1"/>
          </p:cNvPicPr>
          <p:nvPr/>
        </p:nvPicPr>
        <p:blipFill rotWithShape="1">
          <a:blip r:embed="rId2"/>
          <a:srcRect l="7306" t="4014" r="8203" b="3369"/>
          <a:stretch/>
        </p:blipFill>
        <p:spPr>
          <a:xfrm>
            <a:off x="5921278" y="149941"/>
            <a:ext cx="5673213" cy="6558117"/>
          </a:xfrm>
          <a:prstGeom prst="rect">
            <a:avLst/>
          </a:prstGeom>
        </p:spPr>
      </p:pic>
    </p:spTree>
    <p:extLst>
      <p:ext uri="{BB962C8B-B14F-4D97-AF65-F5344CB8AC3E}">
        <p14:creationId xmlns:p14="http://schemas.microsoft.com/office/powerpoint/2010/main" val="2848645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3"/>
          <p:cNvSpPr txBox="1">
            <a:spLocks noGrp="1"/>
          </p:cNvSpPr>
          <p:nvPr>
            <p:ph type="body" idx="1"/>
          </p:nvPr>
        </p:nvSpPr>
        <p:spPr>
          <a:xfrm>
            <a:off x="267452" y="2111547"/>
            <a:ext cx="7110809" cy="3679654"/>
          </a:xfrm>
          <a:prstGeom prst="rect">
            <a:avLst/>
          </a:prstGeom>
          <a:noFill/>
          <a:ln>
            <a:noFill/>
          </a:ln>
        </p:spPr>
        <p:txBody>
          <a:bodyPr spcFirstLastPara="1" wrap="square" lIns="91425" tIns="45700" rIns="91425" bIns="45700" anchor="t" anchorCtr="0">
            <a:noAutofit/>
          </a:bodyPr>
          <a:lstStyle/>
          <a:p>
            <a:pPr marL="285750" lvl="0" indent="-285750" algn="l" rtl="0">
              <a:lnSpc>
                <a:spcPct val="110000"/>
              </a:lnSpc>
              <a:spcBef>
                <a:spcPts val="0"/>
              </a:spcBef>
              <a:spcAft>
                <a:spcPts val="0"/>
              </a:spcAft>
              <a:buClr>
                <a:srgbClr val="231F20"/>
              </a:buClr>
              <a:buSzPts val="2000"/>
              <a:buFont typeface="Arial"/>
              <a:buChar char="•"/>
            </a:pPr>
            <a:r>
              <a:rPr lang="en-US" sz="2000" dirty="0"/>
              <a:t>Algorithm 1 (Feature 1-7) : This algorithm finally collects the average SSIM score and the max. SSIM score for each feature. </a:t>
            </a:r>
            <a:endParaRPr dirty="0"/>
          </a:p>
          <a:p>
            <a:pPr marL="285750" lvl="0" indent="-285750" algn="l" rtl="0">
              <a:lnSpc>
                <a:spcPct val="110000"/>
              </a:lnSpc>
              <a:spcBef>
                <a:spcPts val="1000"/>
              </a:spcBef>
              <a:spcAft>
                <a:spcPts val="0"/>
              </a:spcAft>
              <a:buClr>
                <a:srgbClr val="231F20"/>
              </a:buClr>
              <a:buSzPts val="2000"/>
              <a:buFont typeface="Arial"/>
              <a:buChar char="•"/>
            </a:pPr>
            <a:r>
              <a:rPr lang="en-US" sz="2000" dirty="0"/>
              <a:t>Algorithm 2 (Feature 8-9 ):This algorithm finally returns the average number of bleed lines present in the left and right sides of a currency note. </a:t>
            </a:r>
            <a:endParaRPr dirty="0"/>
          </a:p>
          <a:p>
            <a:pPr marL="285750" lvl="0" indent="-285750" algn="l" rtl="0">
              <a:lnSpc>
                <a:spcPct val="110000"/>
              </a:lnSpc>
              <a:spcBef>
                <a:spcPts val="1000"/>
              </a:spcBef>
              <a:spcAft>
                <a:spcPts val="0"/>
              </a:spcAft>
              <a:buClr>
                <a:srgbClr val="231F20"/>
              </a:buClr>
              <a:buSzPts val="2000"/>
              <a:buFont typeface="Arial"/>
              <a:buChar char="•"/>
            </a:pPr>
            <a:r>
              <a:rPr lang="en-US" sz="2000" dirty="0"/>
              <a:t>Algorithm 3 (Feature 10) :This algorithm finally returns the number of characters present in the number panel of the currency note. </a:t>
            </a:r>
            <a:endParaRPr dirty="0"/>
          </a:p>
        </p:txBody>
      </p:sp>
      <p:sp>
        <p:nvSpPr>
          <p:cNvPr id="140" name="Google Shape;140;p13"/>
          <p:cNvSpPr txBox="1">
            <a:spLocks noGrp="1"/>
          </p:cNvSpPr>
          <p:nvPr>
            <p:ph type="body" idx="2"/>
          </p:nvPr>
        </p:nvSpPr>
        <p:spPr>
          <a:xfrm>
            <a:off x="645825" y="834191"/>
            <a:ext cx="4632028" cy="128336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1E1E"/>
              </a:buClr>
              <a:buSzPts val="4000"/>
              <a:buFont typeface="Arial"/>
              <a:buNone/>
            </a:pPr>
            <a:r>
              <a:rPr lang="en-US" i="0" u="none" strike="noStrike" dirty="0">
                <a:solidFill>
                  <a:srgbClr val="1E1E1E"/>
                </a:solidFill>
                <a:latin typeface="Arial"/>
                <a:ea typeface="Arial"/>
                <a:cs typeface="Arial"/>
                <a:sym typeface="Arial"/>
              </a:rPr>
              <a:t>Algorithms Used</a:t>
            </a:r>
            <a:endParaRPr dirty="0"/>
          </a:p>
          <a:p>
            <a:pPr marL="571500" lvl="0" indent="-317500" algn="l" rtl="0">
              <a:lnSpc>
                <a:spcPct val="90000"/>
              </a:lnSpc>
              <a:spcBef>
                <a:spcPts val="1000"/>
              </a:spcBef>
              <a:spcAft>
                <a:spcPts val="0"/>
              </a:spcAft>
              <a:buClr>
                <a:srgbClr val="231F20"/>
              </a:buClr>
              <a:buSzPts val="4000"/>
              <a:buFont typeface="Arial"/>
              <a:buNone/>
            </a:pPr>
            <a:endParaRPr dirty="0"/>
          </a:p>
        </p:txBody>
      </p:sp>
      <p:pic>
        <p:nvPicPr>
          <p:cNvPr id="141" name="Google Shape;141;p13" descr="What is the security thread in Indian currency notes? Is it present on all  notes? - Quora"/>
          <p:cNvPicPr preferRelativeResize="0"/>
          <p:nvPr/>
        </p:nvPicPr>
        <p:blipFill rotWithShape="1">
          <a:blip r:embed="rId3">
            <a:alphaModFix/>
          </a:blip>
          <a:srcRect/>
          <a:stretch/>
        </p:blipFill>
        <p:spPr>
          <a:xfrm>
            <a:off x="7378261" y="1475874"/>
            <a:ext cx="4654122" cy="402790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2"/>
          <p:cNvSpPr txBox="1">
            <a:spLocks noGrp="1"/>
          </p:cNvSpPr>
          <p:nvPr>
            <p:ph type="body" idx="1"/>
          </p:nvPr>
        </p:nvSpPr>
        <p:spPr>
          <a:xfrm>
            <a:off x="645825" y="1763297"/>
            <a:ext cx="11028939" cy="42204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231F20"/>
              </a:buClr>
              <a:buSzPts val="1800"/>
              <a:buFont typeface="Arial"/>
              <a:buNone/>
            </a:pPr>
            <a:endParaRPr/>
          </a:p>
        </p:txBody>
      </p:sp>
      <p:sp>
        <p:nvSpPr>
          <p:cNvPr id="130" name="Google Shape;130;p12"/>
          <p:cNvSpPr txBox="1">
            <a:spLocks noGrp="1"/>
          </p:cNvSpPr>
          <p:nvPr>
            <p:ph type="body" idx="2"/>
          </p:nvPr>
        </p:nvSpPr>
        <p:spPr>
          <a:xfrm>
            <a:off x="645825" y="686125"/>
            <a:ext cx="5228502" cy="8686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31F20"/>
              </a:buClr>
              <a:buSzPts val="4000"/>
              <a:buFont typeface="Arial"/>
              <a:buNone/>
            </a:pPr>
            <a:r>
              <a:rPr lang="en-US"/>
              <a:t>Features</a:t>
            </a:r>
            <a:endParaRPr/>
          </a:p>
        </p:txBody>
      </p:sp>
      <p:pic>
        <p:nvPicPr>
          <p:cNvPr id="131" name="Google Shape;131;p12" descr="A screenshot of a computer screen&#10;&#10;Description automatically generated"/>
          <p:cNvPicPr preferRelativeResize="0"/>
          <p:nvPr/>
        </p:nvPicPr>
        <p:blipFill rotWithShape="1">
          <a:blip r:embed="rId3">
            <a:alphaModFix/>
          </a:blip>
          <a:srcRect/>
          <a:stretch/>
        </p:blipFill>
        <p:spPr>
          <a:xfrm>
            <a:off x="727882" y="1812466"/>
            <a:ext cx="4551817" cy="1926387"/>
          </a:xfrm>
          <a:prstGeom prst="rect">
            <a:avLst/>
          </a:prstGeom>
          <a:noFill/>
          <a:ln>
            <a:noFill/>
          </a:ln>
        </p:spPr>
      </p:pic>
      <p:pic>
        <p:nvPicPr>
          <p:cNvPr id="132" name="Google Shape;132;p12" descr="A screenshot of a computer screen&#10;&#10;Description automatically generated"/>
          <p:cNvPicPr preferRelativeResize="0"/>
          <p:nvPr/>
        </p:nvPicPr>
        <p:blipFill rotWithShape="1">
          <a:blip r:embed="rId3">
            <a:alphaModFix/>
          </a:blip>
          <a:srcRect/>
          <a:stretch/>
        </p:blipFill>
        <p:spPr>
          <a:xfrm>
            <a:off x="6431802" y="1763297"/>
            <a:ext cx="4998197" cy="1926388"/>
          </a:xfrm>
          <a:prstGeom prst="rect">
            <a:avLst/>
          </a:prstGeom>
          <a:noFill/>
          <a:ln>
            <a:noFill/>
          </a:ln>
        </p:spPr>
      </p:pic>
      <p:pic>
        <p:nvPicPr>
          <p:cNvPr id="133" name="Google Shape;133;p12" descr="A screenshot of a computer&#10;&#10;Description automatically generated"/>
          <p:cNvPicPr preferRelativeResize="0"/>
          <p:nvPr/>
        </p:nvPicPr>
        <p:blipFill rotWithShape="1">
          <a:blip r:embed="rId4">
            <a:alphaModFix/>
          </a:blip>
          <a:srcRect/>
          <a:stretch/>
        </p:blipFill>
        <p:spPr>
          <a:xfrm>
            <a:off x="694127" y="4106779"/>
            <a:ext cx="4619329" cy="1717813"/>
          </a:xfrm>
          <a:prstGeom prst="rect">
            <a:avLst/>
          </a:prstGeom>
          <a:noFill/>
          <a:ln>
            <a:noFill/>
          </a:ln>
        </p:spPr>
      </p:pic>
      <p:pic>
        <p:nvPicPr>
          <p:cNvPr id="134" name="Google Shape;134;p12" descr="A screenshot of a cell phone&#10;&#10;Description automatically generated"/>
          <p:cNvPicPr preferRelativeResize="0"/>
          <p:nvPr/>
        </p:nvPicPr>
        <p:blipFill rotWithShape="1">
          <a:blip r:embed="rId5">
            <a:alphaModFix/>
          </a:blip>
          <a:srcRect/>
          <a:stretch/>
        </p:blipFill>
        <p:spPr>
          <a:xfrm>
            <a:off x="7128641" y="4106778"/>
            <a:ext cx="1678475" cy="17178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4"/>
          <p:cNvSpPr txBox="1">
            <a:spLocks noGrp="1"/>
          </p:cNvSpPr>
          <p:nvPr>
            <p:ph type="body" idx="2"/>
          </p:nvPr>
        </p:nvSpPr>
        <p:spPr>
          <a:xfrm>
            <a:off x="645825" y="686125"/>
            <a:ext cx="5228502" cy="8686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31F20"/>
              </a:buClr>
              <a:buSzPts val="4000"/>
              <a:buFont typeface="Arial"/>
              <a:buNone/>
            </a:pPr>
            <a:r>
              <a:rPr lang="en-US"/>
              <a:t>USER INTERFACE</a:t>
            </a:r>
            <a:endParaRPr/>
          </a:p>
        </p:txBody>
      </p:sp>
      <p:pic>
        <p:nvPicPr>
          <p:cNvPr id="147" name="Google Shape;147;p14"/>
          <p:cNvPicPr preferRelativeResize="0"/>
          <p:nvPr/>
        </p:nvPicPr>
        <p:blipFill rotWithShape="1">
          <a:blip r:embed="rId3">
            <a:alphaModFix/>
          </a:blip>
          <a:srcRect/>
          <a:stretch/>
        </p:blipFill>
        <p:spPr>
          <a:xfrm>
            <a:off x="2937612" y="1697670"/>
            <a:ext cx="8036937" cy="464525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5"/>
          <p:cNvSpPr txBox="1">
            <a:spLocks noGrp="1"/>
          </p:cNvSpPr>
          <p:nvPr>
            <p:ph type="body" idx="2"/>
          </p:nvPr>
        </p:nvSpPr>
        <p:spPr>
          <a:xfrm>
            <a:off x="645825" y="686125"/>
            <a:ext cx="5228502" cy="8686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31F20"/>
              </a:buClr>
              <a:buSzPts val="4000"/>
              <a:buFont typeface="Arial"/>
              <a:buNone/>
            </a:pPr>
            <a:r>
              <a:rPr lang="en-US"/>
              <a:t>USER INTERFACE</a:t>
            </a:r>
            <a:endParaRPr/>
          </a:p>
        </p:txBody>
      </p:sp>
      <p:pic>
        <p:nvPicPr>
          <p:cNvPr id="153" name="Google Shape;153;p15"/>
          <p:cNvPicPr preferRelativeResize="0"/>
          <p:nvPr/>
        </p:nvPicPr>
        <p:blipFill rotWithShape="1">
          <a:blip r:embed="rId3">
            <a:alphaModFix/>
          </a:blip>
          <a:srcRect/>
          <a:stretch/>
        </p:blipFill>
        <p:spPr>
          <a:xfrm>
            <a:off x="1977481" y="2043986"/>
            <a:ext cx="7793692" cy="367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87D9D6A0-CA55-3C5A-750E-E6C4A9B9AFFE}"/>
                  </a:ext>
                </a:extLst>
              </p14:cNvPr>
              <p14:cNvContentPartPr/>
              <p14:nvPr/>
            </p14:nvContentPartPr>
            <p14:xfrm>
              <a:off x="2605610" y="1799148"/>
              <a:ext cx="360" cy="360"/>
            </p14:xfrm>
          </p:contentPart>
        </mc:Choice>
        <mc:Fallback>
          <p:pic>
            <p:nvPicPr>
              <p:cNvPr id="4" name="Ink 3">
                <a:extLst>
                  <a:ext uri="{FF2B5EF4-FFF2-40B4-BE49-F238E27FC236}">
                    <a16:creationId xmlns:a16="http://schemas.microsoft.com/office/drawing/2014/main" id="{87D9D6A0-CA55-3C5A-750E-E6C4A9B9AFFE}"/>
                  </a:ext>
                </a:extLst>
              </p:cNvPr>
              <p:cNvPicPr/>
              <p:nvPr/>
            </p:nvPicPr>
            <p:blipFill>
              <a:blip r:embed="rId3"/>
              <a:stretch>
                <a:fillRect/>
              </a:stretch>
            </p:blipFill>
            <p:spPr>
              <a:xfrm>
                <a:off x="2542610" y="1736508"/>
                <a:ext cx="126000" cy="126000"/>
              </a:xfrm>
              <a:prstGeom prst="rect">
                <a:avLst/>
              </a:prstGeom>
            </p:spPr>
          </p:pic>
        </mc:Fallback>
      </mc:AlternateContent>
      <p:pic>
        <p:nvPicPr>
          <p:cNvPr id="7" name="Picture 6">
            <a:extLst>
              <a:ext uri="{FF2B5EF4-FFF2-40B4-BE49-F238E27FC236}">
                <a16:creationId xmlns:a16="http://schemas.microsoft.com/office/drawing/2014/main" id="{41EBAA0F-8154-B719-FB1B-6E90EFFEE79F}"/>
              </a:ext>
            </a:extLst>
          </p:cNvPr>
          <p:cNvPicPr>
            <a:picLocks noChangeAspect="1"/>
          </p:cNvPicPr>
          <p:nvPr/>
        </p:nvPicPr>
        <p:blipFill>
          <a:blip r:embed="rId4"/>
          <a:stretch>
            <a:fillRect/>
          </a:stretch>
        </p:blipFill>
        <p:spPr>
          <a:xfrm>
            <a:off x="432619" y="2608825"/>
            <a:ext cx="5031903" cy="2285999"/>
          </a:xfrm>
          <a:prstGeom prst="rect">
            <a:avLst/>
          </a:prstGeom>
        </p:spPr>
      </p:pic>
      <p:pic>
        <p:nvPicPr>
          <p:cNvPr id="9" name="Picture 8">
            <a:extLst>
              <a:ext uri="{FF2B5EF4-FFF2-40B4-BE49-F238E27FC236}">
                <a16:creationId xmlns:a16="http://schemas.microsoft.com/office/drawing/2014/main" id="{55FEBB30-D1DC-8E76-57D7-8174A663015B}"/>
              </a:ext>
            </a:extLst>
          </p:cNvPr>
          <p:cNvPicPr>
            <a:picLocks noChangeAspect="1"/>
          </p:cNvPicPr>
          <p:nvPr/>
        </p:nvPicPr>
        <p:blipFill>
          <a:blip r:embed="rId5"/>
          <a:stretch>
            <a:fillRect/>
          </a:stretch>
        </p:blipFill>
        <p:spPr>
          <a:xfrm>
            <a:off x="6280806" y="2608825"/>
            <a:ext cx="5321808" cy="2286000"/>
          </a:xfrm>
          <a:prstGeom prst="rect">
            <a:avLst/>
          </a:prstGeom>
        </p:spPr>
      </p:pic>
      <p:sp>
        <p:nvSpPr>
          <p:cNvPr id="13" name="TextBox 12">
            <a:extLst>
              <a:ext uri="{FF2B5EF4-FFF2-40B4-BE49-F238E27FC236}">
                <a16:creationId xmlns:a16="http://schemas.microsoft.com/office/drawing/2014/main" id="{A80BBBC1-6C29-AA08-1A6A-7A690CDD6B6A}"/>
              </a:ext>
            </a:extLst>
          </p:cNvPr>
          <p:cNvSpPr txBox="1"/>
          <p:nvPr/>
        </p:nvSpPr>
        <p:spPr>
          <a:xfrm>
            <a:off x="698090" y="1024471"/>
            <a:ext cx="6096000" cy="590931"/>
          </a:xfrm>
          <a:prstGeom prst="rect">
            <a:avLst/>
          </a:prstGeom>
          <a:noFill/>
        </p:spPr>
        <p:txBody>
          <a:bodyPr wrap="square">
            <a:spAutoFit/>
          </a:bodyPr>
          <a:lstStyle/>
          <a:p>
            <a:pPr marL="0" lvl="0" indent="0" algn="l" rtl="0">
              <a:lnSpc>
                <a:spcPct val="90000"/>
              </a:lnSpc>
              <a:spcBef>
                <a:spcPts val="0"/>
              </a:spcBef>
              <a:spcAft>
                <a:spcPts val="0"/>
              </a:spcAft>
              <a:buClr>
                <a:srgbClr val="231F20"/>
              </a:buClr>
              <a:buSzPct val="100000"/>
              <a:buFont typeface="Arial"/>
              <a:buNone/>
            </a:pPr>
            <a:r>
              <a:rPr lang="en-US" sz="3600" b="1" dirty="0"/>
              <a:t>FIND THE FAKE</a:t>
            </a:r>
          </a:p>
        </p:txBody>
      </p:sp>
      <p:sp>
        <p:nvSpPr>
          <p:cNvPr id="14" name="Rectangle 13">
            <a:extLst>
              <a:ext uri="{FF2B5EF4-FFF2-40B4-BE49-F238E27FC236}">
                <a16:creationId xmlns:a16="http://schemas.microsoft.com/office/drawing/2014/main" id="{B24245EF-54A5-28A0-8B7B-DC1594AC87C4}"/>
              </a:ext>
            </a:extLst>
          </p:cNvPr>
          <p:cNvSpPr/>
          <p:nvPr/>
        </p:nvSpPr>
        <p:spPr>
          <a:xfrm>
            <a:off x="2479023" y="5117544"/>
            <a:ext cx="646332"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A</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6EDC0C39-40E5-D1E1-C94C-FCFC7AD2FF09}"/>
              </a:ext>
            </a:extLst>
          </p:cNvPr>
          <p:cNvSpPr/>
          <p:nvPr/>
        </p:nvSpPr>
        <p:spPr>
          <a:xfrm>
            <a:off x="8743481" y="5117544"/>
            <a:ext cx="646332"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a:t>
            </a:r>
          </a:p>
        </p:txBody>
      </p:sp>
    </p:spTree>
    <p:extLst>
      <p:ext uri="{BB962C8B-B14F-4D97-AF65-F5344CB8AC3E}">
        <p14:creationId xmlns:p14="http://schemas.microsoft.com/office/powerpoint/2010/main" val="384270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6"/>
          <p:cNvSpPr txBox="1">
            <a:spLocks noGrp="1"/>
          </p:cNvSpPr>
          <p:nvPr>
            <p:ph type="body" idx="2"/>
          </p:nvPr>
        </p:nvSpPr>
        <p:spPr>
          <a:xfrm>
            <a:off x="645825" y="686125"/>
            <a:ext cx="5228502" cy="8686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31F20"/>
              </a:buClr>
              <a:buSzPts val="4000"/>
              <a:buFont typeface="Arial"/>
              <a:buNone/>
            </a:pPr>
            <a:r>
              <a:rPr lang="en-US"/>
              <a:t>USER INTERFACE</a:t>
            </a:r>
            <a:endParaRPr/>
          </a:p>
        </p:txBody>
      </p:sp>
      <p:pic>
        <p:nvPicPr>
          <p:cNvPr id="159" name="Google Shape;159;p16"/>
          <p:cNvPicPr preferRelativeResize="0"/>
          <p:nvPr/>
        </p:nvPicPr>
        <p:blipFill rotWithShape="1">
          <a:blip r:embed="rId3">
            <a:alphaModFix/>
          </a:blip>
          <a:srcRect/>
          <a:stretch/>
        </p:blipFill>
        <p:spPr>
          <a:xfrm>
            <a:off x="470639" y="1911969"/>
            <a:ext cx="5012692" cy="1837071"/>
          </a:xfrm>
          <a:prstGeom prst="rect">
            <a:avLst/>
          </a:prstGeom>
          <a:noFill/>
          <a:ln>
            <a:noFill/>
          </a:ln>
        </p:spPr>
      </p:pic>
      <p:pic>
        <p:nvPicPr>
          <p:cNvPr id="160" name="Google Shape;160;p16"/>
          <p:cNvPicPr preferRelativeResize="0"/>
          <p:nvPr/>
        </p:nvPicPr>
        <p:blipFill rotWithShape="1">
          <a:blip r:embed="rId4">
            <a:alphaModFix/>
          </a:blip>
          <a:srcRect/>
          <a:stretch/>
        </p:blipFill>
        <p:spPr>
          <a:xfrm>
            <a:off x="5725546" y="1946989"/>
            <a:ext cx="5012692" cy="1802051"/>
          </a:xfrm>
          <a:prstGeom prst="rect">
            <a:avLst/>
          </a:prstGeom>
          <a:noFill/>
          <a:ln>
            <a:noFill/>
          </a:ln>
        </p:spPr>
      </p:pic>
      <p:pic>
        <p:nvPicPr>
          <p:cNvPr id="161" name="Google Shape;161;p16"/>
          <p:cNvPicPr preferRelativeResize="0"/>
          <p:nvPr/>
        </p:nvPicPr>
        <p:blipFill rotWithShape="1">
          <a:blip r:embed="rId5">
            <a:alphaModFix/>
          </a:blip>
          <a:srcRect/>
          <a:stretch/>
        </p:blipFill>
        <p:spPr>
          <a:xfrm>
            <a:off x="470639" y="3903609"/>
            <a:ext cx="5012692" cy="1791654"/>
          </a:xfrm>
          <a:prstGeom prst="rect">
            <a:avLst/>
          </a:prstGeom>
          <a:noFill/>
          <a:ln>
            <a:noFill/>
          </a:ln>
        </p:spPr>
      </p:pic>
      <p:pic>
        <p:nvPicPr>
          <p:cNvPr id="162" name="Google Shape;162;p16"/>
          <p:cNvPicPr preferRelativeResize="0"/>
          <p:nvPr/>
        </p:nvPicPr>
        <p:blipFill rotWithShape="1">
          <a:blip r:embed="rId6">
            <a:alphaModFix/>
          </a:blip>
          <a:srcRect/>
          <a:stretch/>
        </p:blipFill>
        <p:spPr>
          <a:xfrm>
            <a:off x="5725546" y="3903609"/>
            <a:ext cx="1590634" cy="180537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DFBEC1-33BB-6725-EC1A-31DC3174FC32}"/>
              </a:ext>
            </a:extLst>
          </p:cNvPr>
          <p:cNvSpPr>
            <a:spLocks noGrp="1"/>
          </p:cNvSpPr>
          <p:nvPr>
            <p:ph type="body" idx="2"/>
          </p:nvPr>
        </p:nvSpPr>
        <p:spPr/>
        <p:txBody>
          <a:bodyPr/>
          <a:lstStyle/>
          <a:p>
            <a:r>
              <a:rPr lang="en-IN" dirty="0"/>
              <a:t>Methodology</a:t>
            </a:r>
          </a:p>
        </p:txBody>
      </p:sp>
      <p:pic>
        <p:nvPicPr>
          <p:cNvPr id="5" name="Picture 4">
            <a:extLst>
              <a:ext uri="{FF2B5EF4-FFF2-40B4-BE49-F238E27FC236}">
                <a16:creationId xmlns:a16="http://schemas.microsoft.com/office/drawing/2014/main" id="{8505F7D5-0494-0FE5-8CF8-C6BED682AD5B}"/>
              </a:ext>
            </a:extLst>
          </p:cNvPr>
          <p:cNvPicPr>
            <a:picLocks noChangeAspect="1"/>
          </p:cNvPicPr>
          <p:nvPr/>
        </p:nvPicPr>
        <p:blipFill>
          <a:blip r:embed="rId2"/>
          <a:stretch>
            <a:fillRect/>
          </a:stretch>
        </p:blipFill>
        <p:spPr>
          <a:xfrm>
            <a:off x="453690" y="1837572"/>
            <a:ext cx="4538973" cy="2205039"/>
          </a:xfrm>
          <a:prstGeom prst="rect">
            <a:avLst/>
          </a:prstGeom>
        </p:spPr>
      </p:pic>
      <p:pic>
        <p:nvPicPr>
          <p:cNvPr id="7" name="Picture 6">
            <a:extLst>
              <a:ext uri="{FF2B5EF4-FFF2-40B4-BE49-F238E27FC236}">
                <a16:creationId xmlns:a16="http://schemas.microsoft.com/office/drawing/2014/main" id="{3421D58F-9FE3-51B5-A183-71D3A1E68076}"/>
              </a:ext>
            </a:extLst>
          </p:cNvPr>
          <p:cNvPicPr>
            <a:picLocks noChangeAspect="1"/>
          </p:cNvPicPr>
          <p:nvPr/>
        </p:nvPicPr>
        <p:blipFill>
          <a:blip r:embed="rId3"/>
          <a:stretch>
            <a:fillRect/>
          </a:stretch>
        </p:blipFill>
        <p:spPr>
          <a:xfrm>
            <a:off x="2245895" y="4325407"/>
            <a:ext cx="9661858" cy="2229086"/>
          </a:xfrm>
          <a:prstGeom prst="rect">
            <a:avLst/>
          </a:prstGeom>
        </p:spPr>
      </p:pic>
      <p:sp>
        <p:nvSpPr>
          <p:cNvPr id="13" name="Arrow: Bent 12">
            <a:extLst>
              <a:ext uri="{FF2B5EF4-FFF2-40B4-BE49-F238E27FC236}">
                <a16:creationId xmlns:a16="http://schemas.microsoft.com/office/drawing/2014/main" id="{A66057DE-BC43-A96C-4156-59B021FCC511}"/>
              </a:ext>
            </a:extLst>
          </p:cNvPr>
          <p:cNvSpPr/>
          <p:nvPr/>
        </p:nvSpPr>
        <p:spPr>
          <a:xfrm rot="5400000">
            <a:off x="5691116" y="2402006"/>
            <a:ext cx="1091821" cy="1501254"/>
          </a:xfrm>
          <a:prstGeom prst="bentArrow">
            <a:avLst>
              <a:gd name="adj1" fmla="val 11250"/>
              <a:gd name="adj2" fmla="val 24375"/>
              <a:gd name="adj3" fmla="val 25000"/>
              <a:gd name="adj4" fmla="val 1750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7" name="Picture 16">
            <a:extLst>
              <a:ext uri="{FF2B5EF4-FFF2-40B4-BE49-F238E27FC236}">
                <a16:creationId xmlns:a16="http://schemas.microsoft.com/office/drawing/2014/main" id="{491EEE4B-865D-2F5B-D21B-CD158138C9C3}"/>
              </a:ext>
            </a:extLst>
          </p:cNvPr>
          <p:cNvPicPr>
            <a:picLocks noChangeAspect="1"/>
          </p:cNvPicPr>
          <p:nvPr/>
        </p:nvPicPr>
        <p:blipFill>
          <a:blip r:embed="rId4"/>
          <a:stretch>
            <a:fillRect/>
          </a:stretch>
        </p:blipFill>
        <p:spPr>
          <a:xfrm>
            <a:off x="7222830" y="2971736"/>
            <a:ext cx="4515480" cy="457264"/>
          </a:xfrm>
          <a:prstGeom prst="rect">
            <a:avLst/>
          </a:prstGeom>
        </p:spPr>
      </p:pic>
      <p:pic>
        <p:nvPicPr>
          <p:cNvPr id="19" name="Picture 18">
            <a:extLst>
              <a:ext uri="{FF2B5EF4-FFF2-40B4-BE49-F238E27FC236}">
                <a16:creationId xmlns:a16="http://schemas.microsoft.com/office/drawing/2014/main" id="{96189BA4-DCAA-A376-D856-B7696EA9AB81}"/>
              </a:ext>
            </a:extLst>
          </p:cNvPr>
          <p:cNvPicPr>
            <a:picLocks noChangeAspect="1"/>
          </p:cNvPicPr>
          <p:nvPr/>
        </p:nvPicPr>
        <p:blipFill>
          <a:blip r:embed="rId5"/>
          <a:stretch>
            <a:fillRect/>
          </a:stretch>
        </p:blipFill>
        <p:spPr>
          <a:xfrm>
            <a:off x="8609382" y="1008013"/>
            <a:ext cx="1742376" cy="1515520"/>
          </a:xfrm>
          <a:prstGeom prst="rect">
            <a:avLst/>
          </a:prstGeom>
        </p:spPr>
      </p:pic>
    </p:spTree>
    <p:extLst>
      <p:ext uri="{BB962C8B-B14F-4D97-AF65-F5344CB8AC3E}">
        <p14:creationId xmlns:p14="http://schemas.microsoft.com/office/powerpoint/2010/main" val="1738068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413386-75B2-6E7E-2135-37ED659D98A1}"/>
              </a:ext>
            </a:extLst>
          </p:cNvPr>
          <p:cNvSpPr>
            <a:spLocks noGrp="1"/>
          </p:cNvSpPr>
          <p:nvPr>
            <p:ph type="body" idx="2"/>
          </p:nvPr>
        </p:nvSpPr>
        <p:spPr>
          <a:xfrm>
            <a:off x="557335" y="1108913"/>
            <a:ext cx="5228502" cy="868651"/>
          </a:xfrm>
        </p:spPr>
        <p:txBody>
          <a:bodyPr/>
          <a:lstStyle/>
          <a:p>
            <a:r>
              <a:rPr lang="en-IN" dirty="0"/>
              <a:t>Methodology</a:t>
            </a:r>
          </a:p>
          <a:p>
            <a:endParaRPr lang="en-IN" dirty="0"/>
          </a:p>
        </p:txBody>
      </p:sp>
      <p:pic>
        <p:nvPicPr>
          <p:cNvPr id="5" name="Picture 4">
            <a:extLst>
              <a:ext uri="{FF2B5EF4-FFF2-40B4-BE49-F238E27FC236}">
                <a16:creationId xmlns:a16="http://schemas.microsoft.com/office/drawing/2014/main" id="{8B76DBD3-CDEC-8780-C432-1C99C0BB3761}"/>
              </a:ext>
            </a:extLst>
          </p:cNvPr>
          <p:cNvPicPr>
            <a:picLocks noChangeAspect="1"/>
          </p:cNvPicPr>
          <p:nvPr/>
        </p:nvPicPr>
        <p:blipFill>
          <a:blip r:embed="rId2"/>
          <a:stretch>
            <a:fillRect/>
          </a:stretch>
        </p:blipFill>
        <p:spPr>
          <a:xfrm>
            <a:off x="557335" y="2653801"/>
            <a:ext cx="10577032" cy="2440226"/>
          </a:xfrm>
          <a:prstGeom prst="rect">
            <a:avLst/>
          </a:prstGeom>
        </p:spPr>
      </p:pic>
      <p:pic>
        <p:nvPicPr>
          <p:cNvPr id="7" name="Picture 6">
            <a:extLst>
              <a:ext uri="{FF2B5EF4-FFF2-40B4-BE49-F238E27FC236}">
                <a16:creationId xmlns:a16="http://schemas.microsoft.com/office/drawing/2014/main" id="{CB803ED1-5134-F942-0F0F-C32DF391F50A}"/>
              </a:ext>
            </a:extLst>
          </p:cNvPr>
          <p:cNvPicPr>
            <a:picLocks noChangeAspect="1"/>
          </p:cNvPicPr>
          <p:nvPr/>
        </p:nvPicPr>
        <p:blipFill>
          <a:blip r:embed="rId3"/>
          <a:stretch>
            <a:fillRect/>
          </a:stretch>
        </p:blipFill>
        <p:spPr>
          <a:xfrm>
            <a:off x="9721720" y="430962"/>
            <a:ext cx="1912945" cy="1355902"/>
          </a:xfrm>
          <a:prstGeom prst="rect">
            <a:avLst/>
          </a:prstGeom>
        </p:spPr>
      </p:pic>
      <p:pic>
        <p:nvPicPr>
          <p:cNvPr id="9" name="Picture 8">
            <a:extLst>
              <a:ext uri="{FF2B5EF4-FFF2-40B4-BE49-F238E27FC236}">
                <a16:creationId xmlns:a16="http://schemas.microsoft.com/office/drawing/2014/main" id="{96257D92-454B-3BCB-B6F3-0CF5D2504952}"/>
              </a:ext>
            </a:extLst>
          </p:cNvPr>
          <p:cNvPicPr>
            <a:picLocks noChangeAspect="1"/>
          </p:cNvPicPr>
          <p:nvPr/>
        </p:nvPicPr>
        <p:blipFill>
          <a:blip r:embed="rId4"/>
          <a:stretch>
            <a:fillRect/>
          </a:stretch>
        </p:blipFill>
        <p:spPr>
          <a:xfrm>
            <a:off x="7150816" y="1796563"/>
            <a:ext cx="4686954" cy="362001"/>
          </a:xfrm>
          <a:prstGeom prst="rect">
            <a:avLst/>
          </a:prstGeom>
        </p:spPr>
      </p:pic>
    </p:spTree>
    <p:extLst>
      <p:ext uri="{BB962C8B-B14F-4D97-AF65-F5344CB8AC3E}">
        <p14:creationId xmlns:p14="http://schemas.microsoft.com/office/powerpoint/2010/main" val="3275751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11F3BE-F5DF-8367-9804-496575C1F1B3}"/>
              </a:ext>
            </a:extLst>
          </p:cNvPr>
          <p:cNvSpPr>
            <a:spLocks noGrp="1"/>
          </p:cNvSpPr>
          <p:nvPr>
            <p:ph type="body" idx="2"/>
          </p:nvPr>
        </p:nvSpPr>
        <p:spPr>
          <a:xfrm>
            <a:off x="606496" y="1108912"/>
            <a:ext cx="5228502" cy="868651"/>
          </a:xfrm>
        </p:spPr>
        <p:txBody>
          <a:bodyPr/>
          <a:lstStyle/>
          <a:p>
            <a:r>
              <a:rPr lang="en-IN" dirty="0"/>
              <a:t>Methodology</a:t>
            </a:r>
          </a:p>
          <a:p>
            <a:endParaRPr lang="en-IN" dirty="0"/>
          </a:p>
        </p:txBody>
      </p:sp>
      <p:pic>
        <p:nvPicPr>
          <p:cNvPr id="5" name="Picture 4">
            <a:extLst>
              <a:ext uri="{FF2B5EF4-FFF2-40B4-BE49-F238E27FC236}">
                <a16:creationId xmlns:a16="http://schemas.microsoft.com/office/drawing/2014/main" id="{B0DC3AAB-A51F-C5C8-D561-DE29F4E83403}"/>
              </a:ext>
            </a:extLst>
          </p:cNvPr>
          <p:cNvPicPr>
            <a:picLocks noChangeAspect="1"/>
          </p:cNvPicPr>
          <p:nvPr/>
        </p:nvPicPr>
        <p:blipFill>
          <a:blip r:embed="rId2"/>
          <a:stretch>
            <a:fillRect/>
          </a:stretch>
        </p:blipFill>
        <p:spPr>
          <a:xfrm>
            <a:off x="566938" y="1977563"/>
            <a:ext cx="5268060" cy="1086002"/>
          </a:xfrm>
          <a:prstGeom prst="rect">
            <a:avLst/>
          </a:prstGeom>
        </p:spPr>
      </p:pic>
      <p:pic>
        <p:nvPicPr>
          <p:cNvPr id="7" name="Picture 6">
            <a:extLst>
              <a:ext uri="{FF2B5EF4-FFF2-40B4-BE49-F238E27FC236}">
                <a16:creationId xmlns:a16="http://schemas.microsoft.com/office/drawing/2014/main" id="{8D2CF261-55E3-F1C5-95B0-ADB688EE6E59}"/>
              </a:ext>
            </a:extLst>
          </p:cNvPr>
          <p:cNvPicPr>
            <a:picLocks noChangeAspect="1"/>
          </p:cNvPicPr>
          <p:nvPr/>
        </p:nvPicPr>
        <p:blipFill>
          <a:blip r:embed="rId3"/>
          <a:stretch>
            <a:fillRect/>
          </a:stretch>
        </p:blipFill>
        <p:spPr>
          <a:xfrm>
            <a:off x="566938" y="3257526"/>
            <a:ext cx="4496427" cy="342948"/>
          </a:xfrm>
          <a:prstGeom prst="rect">
            <a:avLst/>
          </a:prstGeom>
        </p:spPr>
      </p:pic>
      <p:pic>
        <p:nvPicPr>
          <p:cNvPr id="9" name="Picture 8">
            <a:extLst>
              <a:ext uri="{FF2B5EF4-FFF2-40B4-BE49-F238E27FC236}">
                <a16:creationId xmlns:a16="http://schemas.microsoft.com/office/drawing/2014/main" id="{42522AD2-4B8A-CF47-3B2F-FD3B075B3A27}"/>
              </a:ext>
            </a:extLst>
          </p:cNvPr>
          <p:cNvPicPr>
            <a:picLocks noChangeAspect="1"/>
          </p:cNvPicPr>
          <p:nvPr/>
        </p:nvPicPr>
        <p:blipFill>
          <a:blip r:embed="rId4"/>
          <a:stretch>
            <a:fillRect/>
          </a:stretch>
        </p:blipFill>
        <p:spPr>
          <a:xfrm>
            <a:off x="566938" y="4083310"/>
            <a:ext cx="4133850" cy="847725"/>
          </a:xfrm>
          <a:prstGeom prst="rect">
            <a:avLst/>
          </a:prstGeom>
        </p:spPr>
      </p:pic>
      <p:pic>
        <p:nvPicPr>
          <p:cNvPr id="11" name="Picture 10">
            <a:extLst>
              <a:ext uri="{FF2B5EF4-FFF2-40B4-BE49-F238E27FC236}">
                <a16:creationId xmlns:a16="http://schemas.microsoft.com/office/drawing/2014/main" id="{D4874AD1-1757-E653-638A-8C22B4075646}"/>
              </a:ext>
            </a:extLst>
          </p:cNvPr>
          <p:cNvPicPr>
            <a:picLocks noChangeAspect="1"/>
          </p:cNvPicPr>
          <p:nvPr/>
        </p:nvPicPr>
        <p:blipFill>
          <a:blip r:embed="rId5"/>
          <a:stretch>
            <a:fillRect/>
          </a:stretch>
        </p:blipFill>
        <p:spPr>
          <a:xfrm>
            <a:off x="566938" y="5237634"/>
            <a:ext cx="4515480" cy="352474"/>
          </a:xfrm>
          <a:prstGeom prst="rect">
            <a:avLst/>
          </a:prstGeom>
        </p:spPr>
      </p:pic>
      <p:pic>
        <p:nvPicPr>
          <p:cNvPr id="13" name="Picture 12">
            <a:extLst>
              <a:ext uri="{FF2B5EF4-FFF2-40B4-BE49-F238E27FC236}">
                <a16:creationId xmlns:a16="http://schemas.microsoft.com/office/drawing/2014/main" id="{946A2A24-12E4-474B-3E30-B5CE8CD26455}"/>
              </a:ext>
            </a:extLst>
          </p:cNvPr>
          <p:cNvPicPr>
            <a:picLocks noChangeAspect="1"/>
          </p:cNvPicPr>
          <p:nvPr/>
        </p:nvPicPr>
        <p:blipFill>
          <a:blip r:embed="rId6"/>
          <a:stretch>
            <a:fillRect/>
          </a:stretch>
        </p:blipFill>
        <p:spPr>
          <a:xfrm>
            <a:off x="6791987" y="427874"/>
            <a:ext cx="4133850" cy="1362075"/>
          </a:xfrm>
          <a:prstGeom prst="rect">
            <a:avLst/>
          </a:prstGeom>
        </p:spPr>
      </p:pic>
      <p:pic>
        <p:nvPicPr>
          <p:cNvPr id="15" name="Picture 14">
            <a:extLst>
              <a:ext uri="{FF2B5EF4-FFF2-40B4-BE49-F238E27FC236}">
                <a16:creationId xmlns:a16="http://schemas.microsoft.com/office/drawing/2014/main" id="{21A4E3A2-E0D5-3C91-118E-18A6BF6654C1}"/>
              </a:ext>
            </a:extLst>
          </p:cNvPr>
          <p:cNvPicPr>
            <a:picLocks noChangeAspect="1"/>
          </p:cNvPicPr>
          <p:nvPr/>
        </p:nvPicPr>
        <p:blipFill>
          <a:blip r:embed="rId7"/>
          <a:stretch>
            <a:fillRect/>
          </a:stretch>
        </p:blipFill>
        <p:spPr>
          <a:xfrm>
            <a:off x="6853619" y="1977563"/>
            <a:ext cx="4391638" cy="304843"/>
          </a:xfrm>
          <a:prstGeom prst="rect">
            <a:avLst/>
          </a:prstGeom>
        </p:spPr>
      </p:pic>
      <p:pic>
        <p:nvPicPr>
          <p:cNvPr id="17" name="Picture 16">
            <a:extLst>
              <a:ext uri="{FF2B5EF4-FFF2-40B4-BE49-F238E27FC236}">
                <a16:creationId xmlns:a16="http://schemas.microsoft.com/office/drawing/2014/main" id="{A68611E4-1816-C0CF-F279-256190A995D0}"/>
              </a:ext>
            </a:extLst>
          </p:cNvPr>
          <p:cNvPicPr>
            <a:picLocks noChangeAspect="1"/>
          </p:cNvPicPr>
          <p:nvPr/>
        </p:nvPicPr>
        <p:blipFill>
          <a:blip r:embed="rId8"/>
          <a:stretch>
            <a:fillRect/>
          </a:stretch>
        </p:blipFill>
        <p:spPr>
          <a:xfrm>
            <a:off x="6853619" y="2595526"/>
            <a:ext cx="3156045" cy="1539363"/>
          </a:xfrm>
          <a:prstGeom prst="rect">
            <a:avLst/>
          </a:prstGeom>
        </p:spPr>
      </p:pic>
      <p:pic>
        <p:nvPicPr>
          <p:cNvPr id="19" name="Picture 18">
            <a:extLst>
              <a:ext uri="{FF2B5EF4-FFF2-40B4-BE49-F238E27FC236}">
                <a16:creationId xmlns:a16="http://schemas.microsoft.com/office/drawing/2014/main" id="{8BF470F7-6324-A065-047C-38B8B14C3028}"/>
              </a:ext>
            </a:extLst>
          </p:cNvPr>
          <p:cNvPicPr>
            <a:picLocks noChangeAspect="1"/>
          </p:cNvPicPr>
          <p:nvPr/>
        </p:nvPicPr>
        <p:blipFill>
          <a:blip r:embed="rId9"/>
          <a:stretch>
            <a:fillRect/>
          </a:stretch>
        </p:blipFill>
        <p:spPr>
          <a:xfrm>
            <a:off x="6853619" y="4221397"/>
            <a:ext cx="4582164" cy="314369"/>
          </a:xfrm>
          <a:prstGeom prst="rect">
            <a:avLst/>
          </a:prstGeom>
        </p:spPr>
      </p:pic>
      <p:pic>
        <p:nvPicPr>
          <p:cNvPr id="21" name="Picture 20">
            <a:extLst>
              <a:ext uri="{FF2B5EF4-FFF2-40B4-BE49-F238E27FC236}">
                <a16:creationId xmlns:a16="http://schemas.microsoft.com/office/drawing/2014/main" id="{AC78C6AC-DBCF-4E09-3907-4155CD9AF9D0}"/>
              </a:ext>
            </a:extLst>
          </p:cNvPr>
          <p:cNvPicPr>
            <a:picLocks noChangeAspect="1"/>
          </p:cNvPicPr>
          <p:nvPr/>
        </p:nvPicPr>
        <p:blipFill>
          <a:blip r:embed="rId10"/>
          <a:stretch>
            <a:fillRect/>
          </a:stretch>
        </p:blipFill>
        <p:spPr>
          <a:xfrm>
            <a:off x="6853619" y="4851896"/>
            <a:ext cx="4248150" cy="1123950"/>
          </a:xfrm>
          <a:prstGeom prst="rect">
            <a:avLst/>
          </a:prstGeom>
        </p:spPr>
      </p:pic>
      <p:pic>
        <p:nvPicPr>
          <p:cNvPr id="23" name="Picture 22">
            <a:extLst>
              <a:ext uri="{FF2B5EF4-FFF2-40B4-BE49-F238E27FC236}">
                <a16:creationId xmlns:a16="http://schemas.microsoft.com/office/drawing/2014/main" id="{781BF419-6C38-7474-B759-5470402E22BD}"/>
              </a:ext>
            </a:extLst>
          </p:cNvPr>
          <p:cNvPicPr>
            <a:picLocks noChangeAspect="1"/>
          </p:cNvPicPr>
          <p:nvPr/>
        </p:nvPicPr>
        <p:blipFill>
          <a:blip r:embed="rId11"/>
          <a:stretch>
            <a:fillRect/>
          </a:stretch>
        </p:blipFill>
        <p:spPr>
          <a:xfrm>
            <a:off x="6853619" y="6073880"/>
            <a:ext cx="4420217" cy="314369"/>
          </a:xfrm>
          <a:prstGeom prst="rect">
            <a:avLst/>
          </a:prstGeom>
        </p:spPr>
      </p:pic>
    </p:spTree>
    <p:extLst>
      <p:ext uri="{BB962C8B-B14F-4D97-AF65-F5344CB8AC3E}">
        <p14:creationId xmlns:p14="http://schemas.microsoft.com/office/powerpoint/2010/main" val="528542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1D9B0C-63F3-0491-3C5F-8572C75AAFAE}"/>
              </a:ext>
            </a:extLst>
          </p:cNvPr>
          <p:cNvSpPr>
            <a:spLocks noGrp="1"/>
          </p:cNvSpPr>
          <p:nvPr>
            <p:ph type="body" idx="2"/>
          </p:nvPr>
        </p:nvSpPr>
        <p:spPr>
          <a:xfrm>
            <a:off x="567167" y="1099080"/>
            <a:ext cx="5228502" cy="868651"/>
          </a:xfrm>
        </p:spPr>
        <p:txBody>
          <a:bodyPr/>
          <a:lstStyle/>
          <a:p>
            <a:r>
              <a:rPr lang="en-IN" dirty="0"/>
              <a:t>Methodology</a:t>
            </a:r>
          </a:p>
          <a:p>
            <a:endParaRPr lang="en-IN" dirty="0"/>
          </a:p>
        </p:txBody>
      </p:sp>
      <p:pic>
        <p:nvPicPr>
          <p:cNvPr id="5" name="Picture 4">
            <a:extLst>
              <a:ext uri="{FF2B5EF4-FFF2-40B4-BE49-F238E27FC236}">
                <a16:creationId xmlns:a16="http://schemas.microsoft.com/office/drawing/2014/main" id="{B1F55CD7-1F70-63C6-6111-7CCF2608882F}"/>
              </a:ext>
            </a:extLst>
          </p:cNvPr>
          <p:cNvPicPr>
            <a:picLocks noChangeAspect="1"/>
          </p:cNvPicPr>
          <p:nvPr/>
        </p:nvPicPr>
        <p:blipFill>
          <a:blip r:embed="rId2"/>
          <a:stretch>
            <a:fillRect/>
          </a:stretch>
        </p:blipFill>
        <p:spPr>
          <a:xfrm>
            <a:off x="399908" y="1835624"/>
            <a:ext cx="987725" cy="3282286"/>
          </a:xfrm>
          <a:prstGeom prst="rect">
            <a:avLst/>
          </a:prstGeom>
        </p:spPr>
      </p:pic>
      <p:pic>
        <p:nvPicPr>
          <p:cNvPr id="7" name="Picture 6">
            <a:extLst>
              <a:ext uri="{FF2B5EF4-FFF2-40B4-BE49-F238E27FC236}">
                <a16:creationId xmlns:a16="http://schemas.microsoft.com/office/drawing/2014/main" id="{4E5837A1-64BE-9729-E371-A8EC90699495}"/>
              </a:ext>
            </a:extLst>
          </p:cNvPr>
          <p:cNvPicPr>
            <a:picLocks noChangeAspect="1"/>
          </p:cNvPicPr>
          <p:nvPr/>
        </p:nvPicPr>
        <p:blipFill>
          <a:blip r:embed="rId3"/>
          <a:stretch>
            <a:fillRect/>
          </a:stretch>
        </p:blipFill>
        <p:spPr>
          <a:xfrm>
            <a:off x="1618501" y="2513982"/>
            <a:ext cx="4515480" cy="1066949"/>
          </a:xfrm>
          <a:prstGeom prst="rect">
            <a:avLst/>
          </a:prstGeom>
        </p:spPr>
      </p:pic>
      <p:sp>
        <p:nvSpPr>
          <p:cNvPr id="9" name="TextBox 8">
            <a:extLst>
              <a:ext uri="{FF2B5EF4-FFF2-40B4-BE49-F238E27FC236}">
                <a16:creationId xmlns:a16="http://schemas.microsoft.com/office/drawing/2014/main" id="{25C2B509-3960-0BEF-589F-15423F16EFC3}"/>
              </a:ext>
            </a:extLst>
          </p:cNvPr>
          <p:cNvSpPr txBox="1"/>
          <p:nvPr/>
        </p:nvSpPr>
        <p:spPr>
          <a:xfrm>
            <a:off x="1618501" y="1919380"/>
            <a:ext cx="6093724" cy="307777"/>
          </a:xfrm>
          <a:prstGeom prst="rect">
            <a:avLst/>
          </a:prstGeom>
          <a:noFill/>
        </p:spPr>
        <p:txBody>
          <a:bodyPr wrap="square">
            <a:spAutoFit/>
          </a:bodyPr>
          <a:lstStyle/>
          <a:p>
            <a:r>
              <a:rPr lang="en-US" b="0" i="0" dirty="0">
                <a:solidFill>
                  <a:schemeClr val="tx1"/>
                </a:solidFill>
                <a:effectLst/>
                <a:latin typeface="Consolas" panose="020B0609020204030204" pitchFamily="49" charset="0"/>
              </a:rPr>
              <a:t>ANALYSIS OF FEATURE 8 : LEFT BLEED LINES</a:t>
            </a:r>
            <a:endParaRPr lang="en-IN" dirty="0">
              <a:solidFill>
                <a:schemeClr val="tx1"/>
              </a:solidFill>
            </a:endParaRPr>
          </a:p>
        </p:txBody>
      </p:sp>
      <p:sp>
        <p:nvSpPr>
          <p:cNvPr id="11" name="TextBox 10">
            <a:extLst>
              <a:ext uri="{FF2B5EF4-FFF2-40B4-BE49-F238E27FC236}">
                <a16:creationId xmlns:a16="http://schemas.microsoft.com/office/drawing/2014/main" id="{552826C1-375C-7554-86BE-3BEBE4AE3564}"/>
              </a:ext>
            </a:extLst>
          </p:cNvPr>
          <p:cNvSpPr txBox="1"/>
          <p:nvPr/>
        </p:nvSpPr>
        <p:spPr>
          <a:xfrm>
            <a:off x="7871795" y="1942889"/>
            <a:ext cx="6093724" cy="307777"/>
          </a:xfrm>
          <a:prstGeom prst="rect">
            <a:avLst/>
          </a:prstGeom>
          <a:noFill/>
        </p:spPr>
        <p:txBody>
          <a:bodyPr wrap="square">
            <a:spAutoFit/>
          </a:bodyPr>
          <a:lstStyle/>
          <a:p>
            <a:r>
              <a:rPr lang="en-US" b="0" i="0" dirty="0">
                <a:solidFill>
                  <a:schemeClr val="tx1"/>
                </a:solidFill>
                <a:effectLst/>
                <a:latin typeface="Consolas" panose="020B0609020204030204" pitchFamily="49" charset="0"/>
              </a:rPr>
              <a:t>ANALYSIS OF FEATURE 9 : RIGHT BLEED LINES</a:t>
            </a:r>
            <a:endParaRPr lang="en-IN" dirty="0">
              <a:solidFill>
                <a:schemeClr val="tx1"/>
              </a:solidFill>
            </a:endParaRPr>
          </a:p>
        </p:txBody>
      </p:sp>
      <p:pic>
        <p:nvPicPr>
          <p:cNvPr id="13" name="Picture 12">
            <a:extLst>
              <a:ext uri="{FF2B5EF4-FFF2-40B4-BE49-F238E27FC236}">
                <a16:creationId xmlns:a16="http://schemas.microsoft.com/office/drawing/2014/main" id="{F24FEA44-9231-898A-363F-5DCB85BA5DE2}"/>
              </a:ext>
            </a:extLst>
          </p:cNvPr>
          <p:cNvPicPr>
            <a:picLocks noChangeAspect="1"/>
          </p:cNvPicPr>
          <p:nvPr/>
        </p:nvPicPr>
        <p:blipFill>
          <a:blip r:embed="rId4"/>
          <a:stretch>
            <a:fillRect/>
          </a:stretch>
        </p:blipFill>
        <p:spPr>
          <a:xfrm>
            <a:off x="6536353" y="1835624"/>
            <a:ext cx="1057275" cy="4114800"/>
          </a:xfrm>
          <a:prstGeom prst="rect">
            <a:avLst/>
          </a:prstGeom>
        </p:spPr>
      </p:pic>
      <p:pic>
        <p:nvPicPr>
          <p:cNvPr id="15" name="Picture 14">
            <a:extLst>
              <a:ext uri="{FF2B5EF4-FFF2-40B4-BE49-F238E27FC236}">
                <a16:creationId xmlns:a16="http://schemas.microsoft.com/office/drawing/2014/main" id="{43D7120B-D046-BD5B-80F9-AAB63D21B1E3}"/>
              </a:ext>
            </a:extLst>
          </p:cNvPr>
          <p:cNvPicPr>
            <a:picLocks noChangeAspect="1"/>
          </p:cNvPicPr>
          <p:nvPr/>
        </p:nvPicPr>
        <p:blipFill>
          <a:blip r:embed="rId5"/>
          <a:stretch>
            <a:fillRect/>
          </a:stretch>
        </p:blipFill>
        <p:spPr>
          <a:xfrm>
            <a:off x="7712225" y="2552087"/>
            <a:ext cx="4382112" cy="1028844"/>
          </a:xfrm>
          <a:prstGeom prst="rect">
            <a:avLst/>
          </a:prstGeom>
        </p:spPr>
      </p:pic>
    </p:spTree>
    <p:extLst>
      <p:ext uri="{BB962C8B-B14F-4D97-AF65-F5344CB8AC3E}">
        <p14:creationId xmlns:p14="http://schemas.microsoft.com/office/powerpoint/2010/main" val="1729077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1BCD71-68A1-7402-17F6-E1924B510B46}"/>
              </a:ext>
            </a:extLst>
          </p:cNvPr>
          <p:cNvSpPr>
            <a:spLocks noGrp="1"/>
          </p:cNvSpPr>
          <p:nvPr>
            <p:ph type="body" idx="2"/>
          </p:nvPr>
        </p:nvSpPr>
        <p:spPr>
          <a:xfrm>
            <a:off x="517236" y="1076740"/>
            <a:ext cx="5228502" cy="868651"/>
          </a:xfrm>
        </p:spPr>
        <p:txBody>
          <a:bodyPr/>
          <a:lstStyle/>
          <a:p>
            <a:r>
              <a:rPr lang="en-IN" dirty="0"/>
              <a:t>Methodology</a:t>
            </a:r>
          </a:p>
          <a:p>
            <a:endParaRPr lang="en-IN" dirty="0"/>
          </a:p>
        </p:txBody>
      </p:sp>
      <p:sp>
        <p:nvSpPr>
          <p:cNvPr id="5" name="TextBox 4">
            <a:extLst>
              <a:ext uri="{FF2B5EF4-FFF2-40B4-BE49-F238E27FC236}">
                <a16:creationId xmlns:a16="http://schemas.microsoft.com/office/drawing/2014/main" id="{06C551DC-3DC7-852F-0A83-0911869E911A}"/>
              </a:ext>
            </a:extLst>
          </p:cNvPr>
          <p:cNvSpPr txBox="1"/>
          <p:nvPr/>
        </p:nvSpPr>
        <p:spPr>
          <a:xfrm>
            <a:off x="517236" y="1945391"/>
            <a:ext cx="6093724" cy="307777"/>
          </a:xfrm>
          <a:prstGeom prst="rect">
            <a:avLst/>
          </a:prstGeom>
          <a:noFill/>
        </p:spPr>
        <p:txBody>
          <a:bodyPr wrap="square">
            <a:spAutoFit/>
          </a:bodyPr>
          <a:lstStyle/>
          <a:p>
            <a:r>
              <a:rPr lang="en-US" b="0" i="0" dirty="0">
                <a:solidFill>
                  <a:schemeClr val="tx1"/>
                </a:solidFill>
                <a:effectLst/>
                <a:latin typeface="Consolas" panose="020B0609020204030204" pitchFamily="49" charset="0"/>
              </a:rPr>
              <a:t>ANALYSIS OF FEATURE 10 : NUMBER PANEL </a:t>
            </a:r>
            <a:endParaRPr lang="en-IN" dirty="0">
              <a:solidFill>
                <a:schemeClr val="tx1"/>
              </a:solidFill>
            </a:endParaRPr>
          </a:p>
        </p:txBody>
      </p:sp>
      <p:pic>
        <p:nvPicPr>
          <p:cNvPr id="7" name="Picture 6">
            <a:extLst>
              <a:ext uri="{FF2B5EF4-FFF2-40B4-BE49-F238E27FC236}">
                <a16:creationId xmlns:a16="http://schemas.microsoft.com/office/drawing/2014/main" id="{52C14402-C186-D4B8-0F1A-239AA9ACED75}"/>
              </a:ext>
            </a:extLst>
          </p:cNvPr>
          <p:cNvPicPr>
            <a:picLocks noChangeAspect="1"/>
          </p:cNvPicPr>
          <p:nvPr/>
        </p:nvPicPr>
        <p:blipFill>
          <a:blip r:embed="rId2"/>
          <a:stretch>
            <a:fillRect/>
          </a:stretch>
        </p:blipFill>
        <p:spPr>
          <a:xfrm>
            <a:off x="326374" y="2427027"/>
            <a:ext cx="5610225" cy="1676400"/>
          </a:xfrm>
          <a:prstGeom prst="rect">
            <a:avLst/>
          </a:prstGeom>
        </p:spPr>
      </p:pic>
      <p:pic>
        <p:nvPicPr>
          <p:cNvPr id="9" name="Picture 8">
            <a:extLst>
              <a:ext uri="{FF2B5EF4-FFF2-40B4-BE49-F238E27FC236}">
                <a16:creationId xmlns:a16="http://schemas.microsoft.com/office/drawing/2014/main" id="{8A00C6DA-5700-5EDF-9A1E-D56D5B317B53}"/>
              </a:ext>
            </a:extLst>
          </p:cNvPr>
          <p:cNvPicPr>
            <a:picLocks noChangeAspect="1"/>
          </p:cNvPicPr>
          <p:nvPr/>
        </p:nvPicPr>
        <p:blipFill>
          <a:blip r:embed="rId3"/>
          <a:stretch>
            <a:fillRect/>
          </a:stretch>
        </p:blipFill>
        <p:spPr>
          <a:xfrm>
            <a:off x="6096000" y="3861827"/>
            <a:ext cx="5540361" cy="2692665"/>
          </a:xfrm>
          <a:prstGeom prst="rect">
            <a:avLst/>
          </a:prstGeom>
        </p:spPr>
      </p:pic>
    </p:spTree>
    <p:extLst>
      <p:ext uri="{BB962C8B-B14F-4D97-AF65-F5344CB8AC3E}">
        <p14:creationId xmlns:p14="http://schemas.microsoft.com/office/powerpoint/2010/main" val="3235195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B1F8EA-0883-C7AD-DEE0-8FD4668EA291}"/>
              </a:ext>
            </a:extLst>
          </p:cNvPr>
          <p:cNvSpPr>
            <a:spLocks noGrp="1"/>
          </p:cNvSpPr>
          <p:nvPr>
            <p:ph type="body" idx="2"/>
          </p:nvPr>
        </p:nvSpPr>
        <p:spPr/>
        <p:txBody>
          <a:bodyPr/>
          <a:lstStyle/>
          <a:p>
            <a:r>
              <a:rPr lang="en-IN" dirty="0"/>
              <a:t>Testing</a:t>
            </a:r>
          </a:p>
        </p:txBody>
      </p:sp>
      <p:pic>
        <p:nvPicPr>
          <p:cNvPr id="7" name="Picture 6">
            <a:extLst>
              <a:ext uri="{FF2B5EF4-FFF2-40B4-BE49-F238E27FC236}">
                <a16:creationId xmlns:a16="http://schemas.microsoft.com/office/drawing/2014/main" id="{54638016-2243-82DA-E22C-DCC3DBD82F93}"/>
              </a:ext>
            </a:extLst>
          </p:cNvPr>
          <p:cNvPicPr>
            <a:picLocks noChangeAspect="1"/>
          </p:cNvPicPr>
          <p:nvPr/>
        </p:nvPicPr>
        <p:blipFill>
          <a:blip r:embed="rId2"/>
          <a:stretch>
            <a:fillRect/>
          </a:stretch>
        </p:blipFill>
        <p:spPr>
          <a:xfrm>
            <a:off x="1446662" y="1998158"/>
            <a:ext cx="10254018" cy="3865136"/>
          </a:xfrm>
          <a:prstGeom prst="rect">
            <a:avLst/>
          </a:prstGeom>
        </p:spPr>
      </p:pic>
    </p:spTree>
    <p:extLst>
      <p:ext uri="{BB962C8B-B14F-4D97-AF65-F5344CB8AC3E}">
        <p14:creationId xmlns:p14="http://schemas.microsoft.com/office/powerpoint/2010/main" val="2777803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7"/>
          <p:cNvSpPr txBox="1">
            <a:spLocks noGrp="1"/>
          </p:cNvSpPr>
          <p:nvPr>
            <p:ph type="body" idx="1"/>
          </p:nvPr>
        </p:nvSpPr>
        <p:spPr>
          <a:xfrm>
            <a:off x="705241" y="1988409"/>
            <a:ext cx="11262982" cy="4017963"/>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0"/>
              </a:spcBef>
              <a:spcAft>
                <a:spcPts val="0"/>
              </a:spcAft>
              <a:buClr>
                <a:srgbClr val="111111"/>
              </a:buClr>
              <a:buSzPts val="2400"/>
              <a:buFont typeface="Arial"/>
              <a:buChar char="•"/>
            </a:pPr>
            <a:r>
              <a:rPr lang="en-US" sz="2400" b="1" i="0">
                <a:solidFill>
                  <a:srgbClr val="111111"/>
                </a:solidFill>
                <a:highlight>
                  <a:srgbClr val="FFFFFF"/>
                </a:highlight>
                <a:latin typeface="Arial"/>
                <a:ea typeface="Arial"/>
                <a:cs typeface="Arial"/>
                <a:sym typeface="Arial"/>
              </a:rPr>
              <a:t>Sophistication of Counterfeits</a:t>
            </a:r>
            <a:r>
              <a:rPr lang="en-US" sz="2400" b="0" i="0">
                <a:solidFill>
                  <a:srgbClr val="111111"/>
                </a:solidFill>
                <a:highlight>
                  <a:srgbClr val="FFFFFF"/>
                </a:highlight>
                <a:latin typeface="Arial"/>
                <a:ea typeface="Arial"/>
                <a:cs typeface="Arial"/>
                <a:sym typeface="Arial"/>
              </a:rPr>
              <a:t>: Counterfeiters use advanced technology to mimic security features, making it crucial for detection systems to evolve continuously.</a:t>
            </a:r>
            <a:endParaRPr/>
          </a:p>
          <a:p>
            <a:pPr marL="285750" lvl="0" indent="-285750" algn="l" rtl="0">
              <a:lnSpc>
                <a:spcPct val="90000"/>
              </a:lnSpc>
              <a:spcBef>
                <a:spcPts val="1000"/>
              </a:spcBef>
              <a:spcAft>
                <a:spcPts val="0"/>
              </a:spcAft>
              <a:buClr>
                <a:srgbClr val="111111"/>
              </a:buClr>
              <a:buSzPts val="2400"/>
              <a:buFont typeface="Arial"/>
              <a:buChar char="•"/>
            </a:pPr>
            <a:r>
              <a:rPr lang="en-US" sz="2400" b="1" i="0">
                <a:solidFill>
                  <a:srgbClr val="111111"/>
                </a:solidFill>
                <a:highlight>
                  <a:srgbClr val="FFFFFF"/>
                </a:highlight>
                <a:latin typeface="Arial"/>
                <a:ea typeface="Arial"/>
                <a:cs typeface="Arial"/>
                <a:sym typeface="Arial"/>
              </a:rPr>
              <a:t>Variety of Security Features</a:t>
            </a:r>
            <a:r>
              <a:rPr lang="en-US" sz="2400" b="0" i="0">
                <a:solidFill>
                  <a:srgbClr val="111111"/>
                </a:solidFill>
                <a:highlight>
                  <a:srgbClr val="FFFFFF"/>
                </a:highlight>
                <a:latin typeface="Arial"/>
                <a:ea typeface="Arial"/>
                <a:cs typeface="Arial"/>
                <a:sym typeface="Arial"/>
              </a:rPr>
              <a:t>: Currency notes incorporate multiple security features like holograms, watermarks, and microprinting. Detecting these requires complex mechanisms.</a:t>
            </a:r>
            <a:endParaRPr/>
          </a:p>
          <a:p>
            <a:pPr marL="285750" lvl="0" indent="-285750" algn="l" rtl="0">
              <a:lnSpc>
                <a:spcPct val="90000"/>
              </a:lnSpc>
              <a:spcBef>
                <a:spcPts val="1000"/>
              </a:spcBef>
              <a:spcAft>
                <a:spcPts val="0"/>
              </a:spcAft>
              <a:buClr>
                <a:srgbClr val="111111"/>
              </a:buClr>
              <a:buSzPts val="2400"/>
              <a:buFont typeface="Arial"/>
              <a:buChar char="•"/>
            </a:pPr>
            <a:r>
              <a:rPr lang="en-US" sz="2400" b="1" i="0">
                <a:solidFill>
                  <a:srgbClr val="111111"/>
                </a:solidFill>
                <a:highlight>
                  <a:srgbClr val="FFFFFF"/>
                </a:highlight>
                <a:latin typeface="Arial"/>
                <a:ea typeface="Arial"/>
                <a:cs typeface="Arial"/>
                <a:sym typeface="Arial"/>
              </a:rPr>
              <a:t>False Positives/Negatives</a:t>
            </a:r>
            <a:r>
              <a:rPr lang="en-US" sz="2400" b="0" i="0">
                <a:solidFill>
                  <a:srgbClr val="111111"/>
                </a:solidFill>
                <a:highlight>
                  <a:srgbClr val="FFFFFF"/>
                </a:highlight>
                <a:latin typeface="Arial"/>
                <a:ea typeface="Arial"/>
                <a:cs typeface="Arial"/>
                <a:sym typeface="Arial"/>
              </a:rPr>
              <a:t>: Systems must accurately identify counterfeits without misidentifying genuine currency to maintain trust.</a:t>
            </a:r>
            <a:endParaRPr/>
          </a:p>
          <a:p>
            <a:pPr marL="285750" lvl="0" indent="-285750" algn="l" rtl="0">
              <a:lnSpc>
                <a:spcPct val="90000"/>
              </a:lnSpc>
              <a:spcBef>
                <a:spcPts val="1000"/>
              </a:spcBef>
              <a:spcAft>
                <a:spcPts val="0"/>
              </a:spcAft>
              <a:buClr>
                <a:srgbClr val="111111"/>
              </a:buClr>
              <a:buSzPts val="2400"/>
              <a:buFont typeface="Arial"/>
              <a:buChar char="•"/>
            </a:pPr>
            <a:r>
              <a:rPr lang="en-US" sz="2400" b="1" i="0">
                <a:solidFill>
                  <a:srgbClr val="111111"/>
                </a:solidFill>
                <a:highlight>
                  <a:srgbClr val="FFFFFF"/>
                </a:highlight>
                <a:latin typeface="Arial"/>
                <a:ea typeface="Arial"/>
                <a:cs typeface="Arial"/>
                <a:sym typeface="Arial"/>
              </a:rPr>
              <a:t>Speed and Efficiency</a:t>
            </a:r>
            <a:r>
              <a:rPr lang="en-US" sz="2400" b="0" i="0">
                <a:solidFill>
                  <a:srgbClr val="111111"/>
                </a:solidFill>
                <a:highlight>
                  <a:srgbClr val="FFFFFF"/>
                </a:highlight>
                <a:latin typeface="Arial"/>
                <a:ea typeface="Arial"/>
                <a:cs typeface="Arial"/>
                <a:sym typeface="Arial"/>
              </a:rPr>
              <a:t>: Detection systems must process large volumes of currency quickly without compromising accuracy</a:t>
            </a:r>
            <a:endParaRPr/>
          </a:p>
          <a:p>
            <a:pPr marL="285750" lvl="0" indent="-133350" algn="l" rtl="0">
              <a:lnSpc>
                <a:spcPct val="90000"/>
              </a:lnSpc>
              <a:spcBef>
                <a:spcPts val="1000"/>
              </a:spcBef>
              <a:spcAft>
                <a:spcPts val="0"/>
              </a:spcAft>
              <a:buClr>
                <a:srgbClr val="231F20"/>
              </a:buClr>
              <a:buSzPts val="2400"/>
              <a:buFont typeface="Arial"/>
              <a:buNone/>
            </a:pPr>
            <a:endParaRPr sz="2400"/>
          </a:p>
        </p:txBody>
      </p:sp>
      <p:sp>
        <p:nvSpPr>
          <p:cNvPr id="168" name="Google Shape;168;p17"/>
          <p:cNvSpPr txBox="1">
            <a:spLocks noGrp="1"/>
          </p:cNvSpPr>
          <p:nvPr>
            <p:ph type="body" idx="2"/>
          </p:nvPr>
        </p:nvSpPr>
        <p:spPr>
          <a:xfrm>
            <a:off x="645825" y="686125"/>
            <a:ext cx="5228502" cy="8686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1E1E"/>
              </a:buClr>
              <a:buSzPts val="4000"/>
              <a:buFont typeface="Arial"/>
              <a:buNone/>
            </a:pPr>
            <a:r>
              <a:rPr lang="en-US" sz="4000" i="0" u="none" strike="noStrike">
                <a:solidFill>
                  <a:srgbClr val="1E1E1E"/>
                </a:solidFill>
                <a:latin typeface="Arial"/>
                <a:ea typeface="Arial"/>
                <a:cs typeface="Arial"/>
                <a:sym typeface="Arial"/>
              </a:rPr>
              <a:t>Challenges Faced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8"/>
          <p:cNvSpPr txBox="1">
            <a:spLocks noGrp="1"/>
          </p:cNvSpPr>
          <p:nvPr>
            <p:ph type="body" idx="1"/>
          </p:nvPr>
        </p:nvSpPr>
        <p:spPr>
          <a:xfrm>
            <a:off x="645826" y="1763297"/>
            <a:ext cx="6508954" cy="4017963"/>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231F20"/>
              </a:buClr>
              <a:buSzPts val="2400"/>
              <a:buFont typeface="Arial"/>
              <a:buChar char="•"/>
            </a:pPr>
            <a:r>
              <a:rPr lang="en-US" sz="2400" b="1"/>
              <a:t>Enhanced Image Processing</a:t>
            </a:r>
            <a:r>
              <a:rPr lang="en-US" sz="2400"/>
              <a:t>: Developing more advanced image processing techniques that can detect subtle discrepancies in note textures, colors, and security features</a:t>
            </a:r>
            <a:endParaRPr/>
          </a:p>
          <a:p>
            <a:pPr marL="342900" lvl="0" indent="-342900" algn="l" rtl="0">
              <a:lnSpc>
                <a:spcPct val="90000"/>
              </a:lnSpc>
              <a:spcBef>
                <a:spcPts val="1000"/>
              </a:spcBef>
              <a:spcAft>
                <a:spcPts val="0"/>
              </a:spcAft>
              <a:buClr>
                <a:srgbClr val="231F20"/>
              </a:buClr>
              <a:buSzPts val="2400"/>
              <a:buFont typeface="Arial"/>
              <a:buChar char="•"/>
            </a:pPr>
            <a:r>
              <a:rPr lang="en-US" sz="2400" b="1"/>
              <a:t>International Standards Compliance: </a:t>
            </a:r>
            <a:r>
              <a:rPr lang="en-US" sz="2400"/>
              <a:t>Ensuring that the model adheres to international standards for counterfeit detection to facilitate global interoperability.</a:t>
            </a:r>
            <a:endParaRPr/>
          </a:p>
        </p:txBody>
      </p:sp>
      <p:sp>
        <p:nvSpPr>
          <p:cNvPr id="174" name="Google Shape;174;p18"/>
          <p:cNvSpPr txBox="1">
            <a:spLocks noGrp="1"/>
          </p:cNvSpPr>
          <p:nvPr>
            <p:ph type="body" idx="2"/>
          </p:nvPr>
        </p:nvSpPr>
        <p:spPr>
          <a:xfrm>
            <a:off x="645825" y="686125"/>
            <a:ext cx="5228502" cy="868651"/>
          </a:xfrm>
          <a:prstGeom prst="rect">
            <a:avLst/>
          </a:prstGeom>
          <a:noFill/>
          <a:ln>
            <a:noFill/>
          </a:ln>
        </p:spPr>
        <p:txBody>
          <a:bodyPr spcFirstLastPara="1" wrap="square" lIns="91425" tIns="45700" rIns="91425" bIns="45700" anchor="ctr" anchorCtr="0">
            <a:normAutofit fontScale="92500"/>
          </a:bodyPr>
          <a:lstStyle/>
          <a:p>
            <a:pPr marL="0" lvl="0" indent="0" algn="l" rtl="0">
              <a:lnSpc>
                <a:spcPct val="90000"/>
              </a:lnSpc>
              <a:spcBef>
                <a:spcPts val="0"/>
              </a:spcBef>
              <a:spcAft>
                <a:spcPts val="0"/>
              </a:spcAft>
              <a:buClr>
                <a:srgbClr val="1E1E1E"/>
              </a:buClr>
              <a:buSzPct val="100000"/>
              <a:buFont typeface="Arial"/>
              <a:buNone/>
            </a:pPr>
            <a:r>
              <a:rPr lang="en-US" sz="4000" i="0" u="none" strike="noStrike">
                <a:solidFill>
                  <a:srgbClr val="1E1E1E"/>
                </a:solidFill>
                <a:latin typeface="Arial"/>
                <a:ea typeface="Arial"/>
                <a:cs typeface="Arial"/>
                <a:sym typeface="Arial"/>
              </a:rPr>
              <a:t>Future Enhancements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9"/>
          <p:cNvSpPr txBox="1">
            <a:spLocks noGrp="1"/>
          </p:cNvSpPr>
          <p:nvPr>
            <p:ph type="body" idx="1"/>
          </p:nvPr>
        </p:nvSpPr>
        <p:spPr>
          <a:xfrm>
            <a:off x="488194" y="1987888"/>
            <a:ext cx="11028939" cy="16536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231F20"/>
              </a:buClr>
              <a:buSzPts val="2400"/>
              <a:buFont typeface="Arial"/>
              <a:buNone/>
            </a:pPr>
            <a:r>
              <a:rPr lang="en-US" sz="2400" dirty="0"/>
              <a:t>A model for detecting fake Indian currency notes (500 and 2000 denominations) uses OpenCV and Python3. It analyzes 10 features of the note using 3 algorithms. The input is an image browsed via a </a:t>
            </a:r>
            <a:r>
              <a:rPr lang="en-US" sz="2400" dirty="0" err="1"/>
              <a:t>Tkinter</a:t>
            </a:r>
            <a:r>
              <a:rPr lang="en-US" sz="2400" dirty="0"/>
              <a:t> GUI. The model processes an image in about 5 seconds, achieving 79% accuracy for genuine notes and 83% for counterfeit ones giving the f1 score of 0.8333 .</a:t>
            </a:r>
            <a:endParaRPr dirty="0"/>
          </a:p>
        </p:txBody>
      </p:sp>
      <p:sp>
        <p:nvSpPr>
          <p:cNvPr id="180" name="Google Shape;180;p19"/>
          <p:cNvSpPr txBox="1">
            <a:spLocks noGrp="1"/>
          </p:cNvSpPr>
          <p:nvPr>
            <p:ph type="body" idx="2"/>
          </p:nvPr>
        </p:nvSpPr>
        <p:spPr>
          <a:xfrm>
            <a:off x="645825" y="686125"/>
            <a:ext cx="5228502" cy="8686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31F20"/>
              </a:buClr>
              <a:buSzPts val="4000"/>
              <a:buFont typeface="Arial"/>
              <a:buNone/>
            </a:pPr>
            <a:r>
              <a:rPr lang="en-US"/>
              <a:t>Conclusion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C1CFC2-8964-712D-FAF4-72151EA2E1FA}"/>
              </a:ext>
            </a:extLst>
          </p:cNvPr>
          <p:cNvSpPr>
            <a:spLocks noGrp="1"/>
          </p:cNvSpPr>
          <p:nvPr>
            <p:ph type="body" idx="2"/>
          </p:nvPr>
        </p:nvSpPr>
        <p:spPr>
          <a:xfrm>
            <a:off x="867498" y="1177738"/>
            <a:ext cx="5228502" cy="868651"/>
          </a:xfrm>
        </p:spPr>
        <p:txBody>
          <a:bodyPr>
            <a:normAutofit/>
          </a:bodyPr>
          <a:lstStyle/>
          <a:p>
            <a:pPr marL="0" lvl="0" indent="0" algn="l" rtl="0">
              <a:lnSpc>
                <a:spcPct val="90000"/>
              </a:lnSpc>
              <a:spcBef>
                <a:spcPts val="0"/>
              </a:spcBef>
              <a:spcAft>
                <a:spcPts val="0"/>
              </a:spcAft>
              <a:buClr>
                <a:srgbClr val="231F20"/>
              </a:buClr>
              <a:buSzPct val="100000"/>
              <a:buFont typeface="Arial"/>
              <a:buNone/>
            </a:pPr>
            <a:r>
              <a:rPr lang="en-US" sz="4000" b="1" dirty="0"/>
              <a:t>FIND THE FAKE</a:t>
            </a:r>
          </a:p>
          <a:p>
            <a:endParaRPr lang="en-IN" dirty="0"/>
          </a:p>
        </p:txBody>
      </p:sp>
      <p:pic>
        <p:nvPicPr>
          <p:cNvPr id="5" name="Picture 4">
            <a:extLst>
              <a:ext uri="{FF2B5EF4-FFF2-40B4-BE49-F238E27FC236}">
                <a16:creationId xmlns:a16="http://schemas.microsoft.com/office/drawing/2014/main" id="{4C2EDFB0-C512-F80F-7E70-646B78DB484B}"/>
              </a:ext>
            </a:extLst>
          </p:cNvPr>
          <p:cNvPicPr>
            <a:picLocks noChangeAspect="1"/>
          </p:cNvPicPr>
          <p:nvPr/>
        </p:nvPicPr>
        <p:blipFill>
          <a:blip r:embed="rId2"/>
          <a:stretch>
            <a:fillRect/>
          </a:stretch>
        </p:blipFill>
        <p:spPr>
          <a:xfrm>
            <a:off x="6817966" y="2157197"/>
            <a:ext cx="5228503" cy="2073407"/>
          </a:xfrm>
          <a:prstGeom prst="rect">
            <a:avLst/>
          </a:prstGeom>
        </p:spPr>
      </p:pic>
      <p:pic>
        <p:nvPicPr>
          <p:cNvPr id="9" name="Picture 8">
            <a:extLst>
              <a:ext uri="{FF2B5EF4-FFF2-40B4-BE49-F238E27FC236}">
                <a16:creationId xmlns:a16="http://schemas.microsoft.com/office/drawing/2014/main" id="{8E5C27BB-9F7D-BABA-2594-B1EF94318F95}"/>
              </a:ext>
            </a:extLst>
          </p:cNvPr>
          <p:cNvPicPr>
            <a:picLocks noChangeAspect="1"/>
          </p:cNvPicPr>
          <p:nvPr/>
        </p:nvPicPr>
        <p:blipFill>
          <a:blip r:embed="rId3"/>
          <a:stretch>
            <a:fillRect/>
          </a:stretch>
        </p:blipFill>
        <p:spPr>
          <a:xfrm>
            <a:off x="309261" y="2100936"/>
            <a:ext cx="5486241" cy="2211708"/>
          </a:xfrm>
          <a:prstGeom prst="rect">
            <a:avLst/>
          </a:prstGeom>
        </p:spPr>
      </p:pic>
      <p:sp>
        <p:nvSpPr>
          <p:cNvPr id="12" name="Rectangle 11">
            <a:extLst>
              <a:ext uri="{FF2B5EF4-FFF2-40B4-BE49-F238E27FC236}">
                <a16:creationId xmlns:a16="http://schemas.microsoft.com/office/drawing/2014/main" id="{DF549FDC-1320-5513-2E20-A827C1460721}"/>
              </a:ext>
            </a:extLst>
          </p:cNvPr>
          <p:cNvSpPr/>
          <p:nvPr/>
        </p:nvSpPr>
        <p:spPr>
          <a:xfrm>
            <a:off x="2606847" y="4874793"/>
            <a:ext cx="646332"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a:t>
            </a:r>
          </a:p>
        </p:txBody>
      </p:sp>
      <p:sp>
        <p:nvSpPr>
          <p:cNvPr id="13" name="Rectangle 12">
            <a:extLst>
              <a:ext uri="{FF2B5EF4-FFF2-40B4-BE49-F238E27FC236}">
                <a16:creationId xmlns:a16="http://schemas.microsoft.com/office/drawing/2014/main" id="{B8811ACC-6546-95C8-23B6-AF900B467BEB}"/>
              </a:ext>
            </a:extLst>
          </p:cNvPr>
          <p:cNvSpPr/>
          <p:nvPr/>
        </p:nvSpPr>
        <p:spPr>
          <a:xfrm>
            <a:off x="9109052" y="4874793"/>
            <a:ext cx="646332"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a:t>
            </a:r>
          </a:p>
        </p:txBody>
      </p:sp>
    </p:spTree>
    <p:extLst>
      <p:ext uri="{BB962C8B-B14F-4D97-AF65-F5344CB8AC3E}">
        <p14:creationId xmlns:p14="http://schemas.microsoft.com/office/powerpoint/2010/main" val="181697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2"/>
          <p:cNvSpPr txBox="1">
            <a:spLocks noGrp="1"/>
          </p:cNvSpPr>
          <p:nvPr>
            <p:ph type="body" idx="1"/>
          </p:nvPr>
        </p:nvSpPr>
        <p:spPr>
          <a:xfrm>
            <a:off x="2464792" y="1950528"/>
            <a:ext cx="3975871" cy="360459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800"/>
              <a:buNone/>
            </a:pPr>
            <a:r>
              <a:rPr lang="en-US" sz="1800" b="0" i="0" u="none" strike="noStrike" dirty="0">
                <a:solidFill>
                  <a:srgbClr val="000000"/>
                </a:solidFill>
                <a:latin typeface="Arial"/>
                <a:ea typeface="Arial"/>
                <a:cs typeface="Arial"/>
                <a:sym typeface="Arial"/>
              </a:rPr>
              <a:t>1) </a:t>
            </a:r>
            <a:r>
              <a:rPr lang="en-US" sz="2000" b="0" i="0" u="none" strike="noStrike" dirty="0">
                <a:solidFill>
                  <a:srgbClr val="000000"/>
                </a:solidFill>
                <a:latin typeface="Arial"/>
                <a:ea typeface="Arial"/>
                <a:cs typeface="Arial"/>
                <a:sym typeface="Arial"/>
              </a:rPr>
              <a:t>Team Introduction</a:t>
            </a:r>
            <a:endParaRPr dirty="0"/>
          </a:p>
          <a:p>
            <a:pPr marL="0" lvl="0" indent="0" algn="l" rtl="0">
              <a:lnSpc>
                <a:spcPct val="100000"/>
              </a:lnSpc>
              <a:spcBef>
                <a:spcPts val="1000"/>
              </a:spcBef>
              <a:spcAft>
                <a:spcPts val="0"/>
              </a:spcAft>
              <a:buClr>
                <a:srgbClr val="000000"/>
              </a:buClr>
              <a:buSzPts val="2000"/>
              <a:buNone/>
            </a:pPr>
            <a:r>
              <a:rPr lang="en-US" sz="2000" b="0" i="0" u="none" strike="noStrike" dirty="0">
                <a:solidFill>
                  <a:srgbClr val="000000"/>
                </a:solidFill>
                <a:latin typeface="Arial"/>
                <a:ea typeface="Arial"/>
                <a:cs typeface="Arial"/>
                <a:sym typeface="Arial"/>
              </a:rPr>
              <a:t>2) What are we trying to build</a:t>
            </a:r>
            <a:endParaRPr dirty="0"/>
          </a:p>
          <a:p>
            <a:pPr marL="0" lvl="0" indent="0" algn="l" rtl="0">
              <a:lnSpc>
                <a:spcPct val="100000"/>
              </a:lnSpc>
              <a:spcBef>
                <a:spcPts val="1000"/>
              </a:spcBef>
              <a:spcAft>
                <a:spcPts val="0"/>
              </a:spcAft>
              <a:buClr>
                <a:srgbClr val="000000"/>
              </a:buClr>
              <a:buSzPts val="2000"/>
              <a:buNone/>
            </a:pPr>
            <a:r>
              <a:rPr lang="en-US" sz="2000" b="0" i="0" u="none" strike="noStrike" dirty="0">
                <a:solidFill>
                  <a:srgbClr val="000000"/>
                </a:solidFill>
                <a:latin typeface="Arial"/>
                <a:ea typeface="Arial"/>
                <a:cs typeface="Arial"/>
                <a:sym typeface="Arial"/>
              </a:rPr>
              <a:t>3) Abstract</a:t>
            </a:r>
            <a:endParaRPr dirty="0"/>
          </a:p>
          <a:p>
            <a:pPr marL="0" lvl="0" indent="0" algn="l" rtl="0">
              <a:lnSpc>
                <a:spcPct val="100000"/>
              </a:lnSpc>
              <a:spcBef>
                <a:spcPts val="1000"/>
              </a:spcBef>
              <a:spcAft>
                <a:spcPts val="0"/>
              </a:spcAft>
              <a:buClr>
                <a:srgbClr val="000000"/>
              </a:buClr>
              <a:buSzPts val="2000"/>
              <a:buNone/>
            </a:pPr>
            <a:r>
              <a:rPr lang="en-US" sz="2000" b="0" i="0" u="none" strike="noStrike" dirty="0">
                <a:solidFill>
                  <a:srgbClr val="000000"/>
                </a:solidFill>
                <a:latin typeface="Arial"/>
                <a:ea typeface="Arial"/>
                <a:cs typeface="Arial"/>
                <a:sym typeface="Arial"/>
              </a:rPr>
              <a:t>4) Most Important Use Case</a:t>
            </a:r>
            <a:endParaRPr dirty="0"/>
          </a:p>
          <a:p>
            <a:pPr marL="0" lvl="0" indent="0" algn="l" rtl="0">
              <a:lnSpc>
                <a:spcPct val="100000"/>
              </a:lnSpc>
              <a:spcBef>
                <a:spcPts val="1000"/>
              </a:spcBef>
              <a:spcAft>
                <a:spcPts val="0"/>
              </a:spcAft>
              <a:buClr>
                <a:srgbClr val="000000"/>
              </a:buClr>
              <a:buSzPts val="2000"/>
              <a:buNone/>
            </a:pPr>
            <a:r>
              <a:rPr lang="en-US" sz="2000" b="0" i="0" u="none" strike="noStrike" dirty="0">
                <a:solidFill>
                  <a:srgbClr val="000000"/>
                </a:solidFill>
                <a:latin typeface="Arial"/>
                <a:ea typeface="Arial"/>
                <a:cs typeface="Arial"/>
                <a:sym typeface="Arial"/>
              </a:rPr>
              <a:t>5) Business Use Cases</a:t>
            </a:r>
            <a:endParaRPr dirty="0"/>
          </a:p>
          <a:p>
            <a:pPr marL="0" lvl="0" indent="0" algn="l" rtl="0">
              <a:lnSpc>
                <a:spcPct val="100000"/>
              </a:lnSpc>
              <a:spcBef>
                <a:spcPts val="1000"/>
              </a:spcBef>
              <a:spcAft>
                <a:spcPts val="0"/>
              </a:spcAft>
              <a:buClr>
                <a:srgbClr val="000000"/>
              </a:buClr>
              <a:buSzPts val="2000"/>
              <a:buNone/>
            </a:pPr>
            <a:r>
              <a:rPr lang="en-US" sz="2000" b="0" i="0" u="none" strike="noStrike" dirty="0">
                <a:solidFill>
                  <a:srgbClr val="000000"/>
                </a:solidFill>
                <a:latin typeface="Arial"/>
                <a:ea typeface="Arial"/>
                <a:cs typeface="Arial"/>
                <a:sym typeface="Arial"/>
              </a:rPr>
              <a:t>6) Project Outline</a:t>
            </a:r>
            <a:endParaRPr dirty="0"/>
          </a:p>
          <a:p>
            <a:pPr marL="0" lvl="0" indent="0" algn="l" rtl="0">
              <a:lnSpc>
                <a:spcPct val="100000"/>
              </a:lnSpc>
              <a:spcBef>
                <a:spcPts val="1000"/>
              </a:spcBef>
              <a:spcAft>
                <a:spcPts val="0"/>
              </a:spcAft>
              <a:buClr>
                <a:srgbClr val="000000"/>
              </a:buClr>
              <a:buSzPts val="2000"/>
              <a:buNone/>
            </a:pPr>
            <a:r>
              <a:rPr lang="en-US" sz="2000" b="0" i="0" u="none" strike="noStrike" dirty="0">
                <a:solidFill>
                  <a:srgbClr val="000000"/>
                </a:solidFill>
                <a:latin typeface="Arial"/>
                <a:ea typeface="Arial"/>
                <a:cs typeface="Arial"/>
                <a:sym typeface="Arial"/>
              </a:rPr>
              <a:t>7) Concepts we used</a:t>
            </a:r>
          </a:p>
          <a:p>
            <a:pPr marL="0" lvl="0" indent="0" algn="l" rtl="0">
              <a:lnSpc>
                <a:spcPct val="100000"/>
              </a:lnSpc>
              <a:spcBef>
                <a:spcPts val="1000"/>
              </a:spcBef>
              <a:spcAft>
                <a:spcPts val="0"/>
              </a:spcAft>
              <a:buClr>
                <a:srgbClr val="000000"/>
              </a:buClr>
              <a:buSzPts val="2000"/>
              <a:buNone/>
            </a:pPr>
            <a:r>
              <a:rPr lang="en-US" sz="2000" dirty="0">
                <a:solidFill>
                  <a:srgbClr val="000000"/>
                </a:solidFill>
              </a:rPr>
              <a:t>8) Comparative study</a:t>
            </a:r>
          </a:p>
          <a:p>
            <a:pPr marL="0" lvl="0" indent="0" algn="l" rtl="0">
              <a:lnSpc>
                <a:spcPct val="100000"/>
              </a:lnSpc>
              <a:spcBef>
                <a:spcPts val="1000"/>
              </a:spcBef>
              <a:spcAft>
                <a:spcPts val="0"/>
              </a:spcAft>
              <a:buClr>
                <a:srgbClr val="000000"/>
              </a:buClr>
              <a:buSzPts val="2000"/>
              <a:buNone/>
            </a:pPr>
            <a:r>
              <a:rPr lang="en-US" sz="2000" dirty="0">
                <a:solidFill>
                  <a:srgbClr val="000000"/>
                </a:solidFill>
              </a:rPr>
              <a:t>9) Architecture</a:t>
            </a:r>
            <a:endParaRPr dirty="0"/>
          </a:p>
          <a:p>
            <a:pPr marL="0" lvl="0" indent="0" algn="l" rtl="0">
              <a:lnSpc>
                <a:spcPct val="100000"/>
              </a:lnSpc>
              <a:spcBef>
                <a:spcPts val="1000"/>
              </a:spcBef>
              <a:spcAft>
                <a:spcPts val="0"/>
              </a:spcAft>
              <a:buClr>
                <a:srgbClr val="1E1E1E"/>
              </a:buClr>
              <a:buSzPts val="2000"/>
              <a:buNone/>
            </a:pPr>
            <a:r>
              <a:rPr lang="en-US" sz="2000" dirty="0">
                <a:solidFill>
                  <a:srgbClr val="1E1E1E"/>
                </a:solidFill>
              </a:rPr>
              <a:t>10</a:t>
            </a:r>
            <a:r>
              <a:rPr lang="en-US" sz="2000" b="0" i="0" u="none" strike="noStrike" dirty="0">
                <a:solidFill>
                  <a:srgbClr val="1E1E1E"/>
                </a:solidFill>
                <a:latin typeface="Arial"/>
                <a:ea typeface="Arial"/>
                <a:cs typeface="Arial"/>
                <a:sym typeface="Arial"/>
              </a:rPr>
              <a:t>) Algorithms Used</a:t>
            </a:r>
            <a:endParaRPr dirty="0"/>
          </a:p>
          <a:p>
            <a:pPr marL="0" lvl="0" indent="0" algn="l" rtl="0">
              <a:lnSpc>
                <a:spcPct val="90000"/>
              </a:lnSpc>
              <a:spcBef>
                <a:spcPts val="1000"/>
              </a:spcBef>
              <a:spcAft>
                <a:spcPts val="0"/>
              </a:spcAft>
              <a:buClr>
                <a:srgbClr val="231F20"/>
              </a:buClr>
              <a:buSzPts val="1800"/>
              <a:buNone/>
            </a:pPr>
            <a:endParaRPr sz="1800" b="0" i="0" u="none" strike="noStrike" dirty="0">
              <a:solidFill>
                <a:srgbClr val="000000"/>
              </a:solidFill>
              <a:latin typeface="Arial"/>
              <a:ea typeface="Arial"/>
              <a:cs typeface="Arial"/>
              <a:sym typeface="Arial"/>
            </a:endParaRPr>
          </a:p>
        </p:txBody>
      </p:sp>
      <p:sp>
        <p:nvSpPr>
          <p:cNvPr id="53" name="Google Shape;53;p2"/>
          <p:cNvSpPr txBox="1">
            <a:spLocks noGrp="1"/>
          </p:cNvSpPr>
          <p:nvPr>
            <p:ph type="body" idx="2"/>
          </p:nvPr>
        </p:nvSpPr>
        <p:spPr>
          <a:xfrm>
            <a:off x="645825" y="686125"/>
            <a:ext cx="5228502" cy="8686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31F20"/>
              </a:buClr>
              <a:buSzPts val="4000"/>
              <a:buFont typeface="Arial"/>
              <a:buNone/>
            </a:pPr>
            <a:r>
              <a:rPr lang="en-US"/>
              <a:t>INDEX:</a:t>
            </a:r>
            <a:endParaRPr/>
          </a:p>
        </p:txBody>
      </p:sp>
      <p:sp>
        <p:nvSpPr>
          <p:cNvPr id="54" name="Google Shape;54;p2"/>
          <p:cNvSpPr txBox="1"/>
          <p:nvPr/>
        </p:nvSpPr>
        <p:spPr>
          <a:xfrm>
            <a:off x="8082117" y="1950528"/>
            <a:ext cx="3498574" cy="378561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2000" b="0" i="0" u="none" strike="noStrike" dirty="0">
                <a:solidFill>
                  <a:srgbClr val="1E1E1E"/>
                </a:solidFill>
                <a:latin typeface="Arial"/>
                <a:ea typeface="Arial"/>
                <a:cs typeface="Arial"/>
                <a:sym typeface="Arial"/>
              </a:rPr>
              <a:t>11) Features extracted</a:t>
            </a:r>
          </a:p>
          <a:p>
            <a:pPr marL="0" marR="0" lvl="0" indent="0" algn="l" rtl="0">
              <a:lnSpc>
                <a:spcPct val="150000"/>
              </a:lnSpc>
              <a:spcBef>
                <a:spcPts val="0"/>
              </a:spcBef>
              <a:spcAft>
                <a:spcPts val="0"/>
              </a:spcAft>
              <a:buNone/>
            </a:pPr>
            <a:r>
              <a:rPr lang="en-IN" sz="2000" b="0" i="0" u="none" strike="noStrike" dirty="0">
                <a:solidFill>
                  <a:srgbClr val="1E1E1E"/>
                </a:solidFill>
                <a:latin typeface="Arial"/>
                <a:ea typeface="Arial"/>
                <a:cs typeface="Arial"/>
                <a:sym typeface="Arial"/>
              </a:rPr>
              <a:t>12) User Interface</a:t>
            </a:r>
          </a:p>
          <a:p>
            <a:pPr marL="0" marR="0" lvl="0" indent="0" algn="l" rtl="0">
              <a:lnSpc>
                <a:spcPct val="150000"/>
              </a:lnSpc>
              <a:spcBef>
                <a:spcPts val="0"/>
              </a:spcBef>
              <a:spcAft>
                <a:spcPts val="0"/>
              </a:spcAft>
              <a:buNone/>
            </a:pPr>
            <a:r>
              <a:rPr lang="en-IN" sz="2000" dirty="0">
                <a:solidFill>
                  <a:srgbClr val="1E1E1E"/>
                </a:solidFill>
              </a:rPr>
              <a:t>13) Methodology</a:t>
            </a:r>
          </a:p>
          <a:p>
            <a:pPr marL="0" marR="0" lvl="0" indent="0" algn="l" rtl="0">
              <a:lnSpc>
                <a:spcPct val="150000"/>
              </a:lnSpc>
              <a:spcBef>
                <a:spcPts val="0"/>
              </a:spcBef>
              <a:spcAft>
                <a:spcPts val="0"/>
              </a:spcAft>
              <a:buNone/>
            </a:pPr>
            <a:r>
              <a:rPr lang="en-IN" sz="2000" b="0" i="0" u="none" strike="noStrike" dirty="0">
                <a:solidFill>
                  <a:srgbClr val="1E1E1E"/>
                </a:solidFill>
                <a:latin typeface="Arial"/>
                <a:ea typeface="Arial"/>
                <a:cs typeface="Arial"/>
                <a:sym typeface="Arial"/>
              </a:rPr>
              <a:t>14) Testing</a:t>
            </a:r>
            <a:endParaRPr sz="2000" b="0" i="0" u="none" strike="noStrike" dirty="0">
              <a:solidFill>
                <a:srgbClr val="1E1E1E"/>
              </a:solidFill>
              <a:latin typeface="Arial"/>
              <a:ea typeface="Arial"/>
              <a:cs typeface="Arial"/>
              <a:sym typeface="Arial"/>
            </a:endParaRPr>
          </a:p>
          <a:p>
            <a:pPr marL="0" marR="0" lvl="0" indent="0" algn="l" rtl="0">
              <a:lnSpc>
                <a:spcPct val="150000"/>
              </a:lnSpc>
              <a:spcBef>
                <a:spcPts val="0"/>
              </a:spcBef>
              <a:spcAft>
                <a:spcPts val="0"/>
              </a:spcAft>
              <a:buNone/>
            </a:pPr>
            <a:r>
              <a:rPr lang="en-US" sz="2000" b="0" i="0" u="none" strike="noStrike" dirty="0">
                <a:solidFill>
                  <a:srgbClr val="1E1E1E"/>
                </a:solidFill>
                <a:latin typeface="Arial"/>
                <a:ea typeface="Arial"/>
                <a:cs typeface="Arial"/>
                <a:sym typeface="Arial"/>
              </a:rPr>
              <a:t>11) Challenges faced</a:t>
            </a:r>
            <a:r>
              <a:rPr lang="en-US" sz="2000" dirty="0">
                <a:solidFill>
                  <a:srgbClr val="1E1E1E"/>
                </a:solidFill>
                <a:latin typeface="Arial"/>
                <a:ea typeface="Arial"/>
                <a:cs typeface="Arial"/>
                <a:sym typeface="Arial"/>
              </a:rPr>
              <a:t> </a:t>
            </a:r>
            <a:endParaRPr sz="2000" b="0" i="0" u="none" strike="noStrike" dirty="0">
              <a:solidFill>
                <a:srgbClr val="1E1E1E"/>
              </a:solidFill>
              <a:latin typeface="Arial"/>
              <a:ea typeface="Arial"/>
              <a:cs typeface="Arial"/>
              <a:sym typeface="Arial"/>
            </a:endParaRPr>
          </a:p>
          <a:p>
            <a:pPr marL="0" marR="0" lvl="0" indent="0" algn="l" rtl="0">
              <a:lnSpc>
                <a:spcPct val="150000"/>
              </a:lnSpc>
              <a:spcBef>
                <a:spcPts val="0"/>
              </a:spcBef>
              <a:spcAft>
                <a:spcPts val="0"/>
              </a:spcAft>
              <a:buNone/>
            </a:pPr>
            <a:r>
              <a:rPr lang="en-US" sz="2000" b="0" i="0" u="none" strike="noStrike" dirty="0">
                <a:solidFill>
                  <a:srgbClr val="1E1E1E"/>
                </a:solidFill>
                <a:latin typeface="Arial"/>
                <a:ea typeface="Arial"/>
                <a:cs typeface="Arial"/>
                <a:sym typeface="Arial"/>
              </a:rPr>
              <a:t>13) Future Enhancements</a:t>
            </a:r>
            <a:endParaRPr dirty="0"/>
          </a:p>
          <a:p>
            <a:pPr marL="0" marR="0" lvl="0" indent="0" algn="l" rtl="0">
              <a:lnSpc>
                <a:spcPct val="150000"/>
              </a:lnSpc>
              <a:spcBef>
                <a:spcPts val="0"/>
              </a:spcBef>
              <a:spcAft>
                <a:spcPts val="0"/>
              </a:spcAft>
              <a:buNone/>
            </a:pPr>
            <a:r>
              <a:rPr lang="en-US" sz="2000" b="0" i="0" u="none" strike="noStrike" dirty="0">
                <a:solidFill>
                  <a:srgbClr val="1E1E1E"/>
                </a:solidFill>
                <a:latin typeface="Arial"/>
                <a:ea typeface="Arial"/>
                <a:cs typeface="Arial"/>
                <a:sym typeface="Arial"/>
              </a:rPr>
              <a:t>14) Demo</a:t>
            </a:r>
            <a:endParaRPr dirty="0"/>
          </a:p>
          <a:p>
            <a:pPr marL="0" marR="0" lvl="0" indent="0" algn="l" rtl="0">
              <a:lnSpc>
                <a:spcPct val="150000"/>
              </a:lnSpc>
              <a:spcBef>
                <a:spcPts val="0"/>
              </a:spcBef>
              <a:spcAft>
                <a:spcPts val="0"/>
              </a:spcAft>
              <a:buNone/>
            </a:pPr>
            <a:r>
              <a:rPr lang="en-US" sz="2000" b="0" i="0" u="none" strike="noStrike" dirty="0">
                <a:solidFill>
                  <a:srgbClr val="1E1E1E"/>
                </a:solidFill>
                <a:latin typeface="Arial"/>
                <a:ea typeface="Arial"/>
                <a:cs typeface="Arial"/>
                <a:sym typeface="Arial"/>
              </a:rPr>
              <a:t>15) Conclusion</a:t>
            </a:r>
            <a:endParaRPr sz="2000" dirty="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3"/>
          <p:cNvSpPr txBox="1"/>
          <p:nvPr/>
        </p:nvSpPr>
        <p:spPr>
          <a:xfrm>
            <a:off x="4065104" y="3140765"/>
            <a:ext cx="406510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    </a:t>
            </a:r>
            <a:r>
              <a:rPr lang="en-US" sz="3600">
                <a:solidFill>
                  <a:schemeClr val="lt1"/>
                </a:solidFill>
                <a:latin typeface="Calibri"/>
                <a:ea typeface="Calibri"/>
                <a:cs typeface="Calibri"/>
                <a:sym typeface="Calibri"/>
              </a:rPr>
              <a:t>TEAM MEMBERS</a:t>
            </a:r>
            <a:endParaRPr sz="36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5" name="Picture 14">
            <a:extLst>
              <a:ext uri="{FF2B5EF4-FFF2-40B4-BE49-F238E27FC236}">
                <a16:creationId xmlns:a16="http://schemas.microsoft.com/office/drawing/2014/main" id="{9B95F174-6C85-75EC-0045-81262C2B432A}"/>
              </a:ext>
            </a:extLst>
          </p:cNvPr>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5"/>
          <p:cNvSpPr txBox="1">
            <a:spLocks noGrp="1"/>
          </p:cNvSpPr>
          <p:nvPr>
            <p:ph type="body" idx="1"/>
          </p:nvPr>
        </p:nvSpPr>
        <p:spPr>
          <a:xfrm>
            <a:off x="6096000" y="1897974"/>
            <a:ext cx="5353878" cy="293204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231F20"/>
              </a:buClr>
              <a:buSzPts val="2400"/>
              <a:buFont typeface="Arial"/>
              <a:buNone/>
            </a:pPr>
            <a:r>
              <a:rPr lang="en-US" sz="2400"/>
              <a:t>Our project is all about making a smart system that can tell the difference between real and fake money. This system uses special tech to look closely at the money’s details, like the special marks on the currency note. We teach the system what to look for by showing it lots of pictures of real and fake money. This helps to check money quickly and see if it’s real, helping to keep fake money out of our wallets and businesses.</a:t>
            </a:r>
            <a:endParaRPr sz="2400"/>
          </a:p>
        </p:txBody>
      </p:sp>
      <p:sp>
        <p:nvSpPr>
          <p:cNvPr id="71" name="Google Shape;71;p5"/>
          <p:cNvSpPr txBox="1">
            <a:spLocks noGrp="1"/>
          </p:cNvSpPr>
          <p:nvPr>
            <p:ph type="body" idx="2"/>
          </p:nvPr>
        </p:nvSpPr>
        <p:spPr>
          <a:xfrm>
            <a:off x="645824" y="686125"/>
            <a:ext cx="7106697" cy="868651"/>
          </a:xfrm>
          <a:prstGeom prst="rect">
            <a:avLst/>
          </a:prstGeom>
          <a:noFill/>
          <a:ln>
            <a:noFill/>
          </a:ln>
        </p:spPr>
        <p:txBody>
          <a:bodyPr spcFirstLastPara="1" wrap="square" lIns="91425" tIns="45700" rIns="91425" bIns="45700" anchor="ctr" anchorCtr="0">
            <a:normAutofit fontScale="85000" lnSpcReduction="20000"/>
          </a:bodyPr>
          <a:lstStyle/>
          <a:p>
            <a:pPr marL="0" lvl="0" indent="0" algn="l" rtl="0">
              <a:lnSpc>
                <a:spcPct val="90000"/>
              </a:lnSpc>
              <a:spcBef>
                <a:spcPts val="0"/>
              </a:spcBef>
              <a:spcAft>
                <a:spcPts val="0"/>
              </a:spcAft>
              <a:buClr>
                <a:srgbClr val="231F20"/>
              </a:buClr>
              <a:buSzPct val="100000"/>
              <a:buFont typeface="Arial"/>
              <a:buNone/>
            </a:pPr>
            <a:r>
              <a:rPr lang="en-US"/>
              <a:t>WHAT ARE WE TRYING TO BUILD:</a:t>
            </a:r>
            <a:endParaRPr/>
          </a:p>
        </p:txBody>
      </p:sp>
      <p:pic>
        <p:nvPicPr>
          <p:cNvPr id="72" name="Google Shape;72;p5"/>
          <p:cNvPicPr preferRelativeResize="0"/>
          <p:nvPr/>
        </p:nvPicPr>
        <p:blipFill rotWithShape="1">
          <a:blip r:embed="rId3">
            <a:alphaModFix/>
          </a:blip>
          <a:srcRect/>
          <a:stretch/>
        </p:blipFill>
        <p:spPr>
          <a:xfrm>
            <a:off x="221974" y="1897974"/>
            <a:ext cx="5562600" cy="33701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6"/>
          <p:cNvSpPr txBox="1">
            <a:spLocks noGrp="1"/>
          </p:cNvSpPr>
          <p:nvPr>
            <p:ph type="body" idx="1"/>
          </p:nvPr>
        </p:nvSpPr>
        <p:spPr>
          <a:xfrm>
            <a:off x="645825" y="686125"/>
            <a:ext cx="5228502" cy="8686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31F20"/>
              </a:buClr>
              <a:buSzPts val="4000"/>
              <a:buFont typeface="Arial"/>
              <a:buNone/>
            </a:pPr>
            <a:r>
              <a:rPr lang="en-US"/>
              <a:t>ABSTRACT</a:t>
            </a:r>
            <a:endParaRPr/>
          </a:p>
        </p:txBody>
      </p:sp>
      <p:sp>
        <p:nvSpPr>
          <p:cNvPr id="78" name="Google Shape;78;p6"/>
          <p:cNvSpPr txBox="1">
            <a:spLocks noGrp="1"/>
          </p:cNvSpPr>
          <p:nvPr>
            <p:ph type="body" idx="2"/>
          </p:nvPr>
        </p:nvSpPr>
        <p:spPr>
          <a:xfrm>
            <a:off x="645826" y="1695411"/>
            <a:ext cx="5228502" cy="4132301"/>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000000"/>
              </a:buClr>
              <a:buSzPts val="1800"/>
              <a:buFont typeface="Arial"/>
              <a:buNone/>
            </a:pPr>
            <a:r>
              <a:rPr lang="en-US" b="0" i="0">
                <a:solidFill>
                  <a:srgbClr val="000000"/>
                </a:solidFill>
                <a:highlight>
                  <a:srgbClr val="F3F3F3"/>
                </a:highlight>
                <a:latin typeface="Arial"/>
                <a:ea typeface="Arial"/>
                <a:cs typeface="Arial"/>
                <a:sym typeface="Arial"/>
              </a:rPr>
              <a:t>Counterfeiting is a significant issue that undermines the trust and integrity of financial systems globally. As counterfeiters become more sophisticated, the need for advanced detection methods grows. Deep Currency Forensics, often referred to as "Counterfeit Catcher," employs cutting-edge technologies, including deep learning and machine vision, to identify counterfeit currency with high accuracy.</a:t>
            </a:r>
            <a:endParaRPr/>
          </a:p>
        </p:txBody>
      </p:sp>
      <p:pic>
        <p:nvPicPr>
          <p:cNvPr id="79" name="Google Shape;79;p6"/>
          <p:cNvPicPr preferRelativeResize="0"/>
          <p:nvPr/>
        </p:nvPicPr>
        <p:blipFill rotWithShape="1">
          <a:blip r:embed="rId3">
            <a:alphaModFix/>
          </a:blip>
          <a:srcRect/>
          <a:stretch/>
        </p:blipFill>
        <p:spPr>
          <a:xfrm>
            <a:off x="6317674" y="947927"/>
            <a:ext cx="5053697" cy="496214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7"/>
          <p:cNvSpPr txBox="1">
            <a:spLocks noGrp="1"/>
          </p:cNvSpPr>
          <p:nvPr>
            <p:ph type="body" idx="1"/>
          </p:nvPr>
        </p:nvSpPr>
        <p:spPr>
          <a:xfrm>
            <a:off x="645826" y="1995855"/>
            <a:ext cx="6291688" cy="22024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231F20"/>
              </a:buClr>
              <a:buSzPts val="2400"/>
              <a:buFont typeface="Arial"/>
              <a:buNone/>
            </a:pPr>
            <a:r>
              <a:rPr lang="en-US" sz="2400"/>
              <a:t>The most important use case for a fake currency detection project is to help banks, businesses, and individuals quickly and accurately identify counterfeit money. This tool can be used at cash registers, ATMs, or by anyone who handles cash regularly to ensure that all the currency they receive or dispense is genuine, protecting them from financial loss and fraud.</a:t>
            </a:r>
            <a:endParaRPr sz="2400"/>
          </a:p>
        </p:txBody>
      </p:sp>
      <p:sp>
        <p:nvSpPr>
          <p:cNvPr id="85" name="Google Shape;85;p7"/>
          <p:cNvSpPr txBox="1">
            <a:spLocks noGrp="1"/>
          </p:cNvSpPr>
          <p:nvPr>
            <p:ph type="body" idx="2"/>
          </p:nvPr>
        </p:nvSpPr>
        <p:spPr>
          <a:xfrm>
            <a:off x="645825" y="686125"/>
            <a:ext cx="5228502" cy="868651"/>
          </a:xfrm>
          <a:prstGeom prst="rect">
            <a:avLst/>
          </a:prstGeom>
          <a:noFill/>
          <a:ln>
            <a:noFill/>
          </a:ln>
        </p:spPr>
        <p:txBody>
          <a:bodyPr spcFirstLastPara="1" wrap="square" lIns="91425" tIns="45700" rIns="91425" bIns="45700" anchor="ctr" anchorCtr="0">
            <a:normAutofit fontScale="85000" lnSpcReduction="10000"/>
          </a:bodyPr>
          <a:lstStyle/>
          <a:p>
            <a:pPr marL="0" lvl="0" indent="0" algn="l" rtl="0">
              <a:lnSpc>
                <a:spcPct val="90000"/>
              </a:lnSpc>
              <a:spcBef>
                <a:spcPts val="0"/>
              </a:spcBef>
              <a:spcAft>
                <a:spcPts val="0"/>
              </a:spcAft>
              <a:buClr>
                <a:srgbClr val="231F20"/>
              </a:buClr>
              <a:buSzPct val="100000"/>
              <a:buFont typeface="Arial"/>
              <a:buNone/>
            </a:pPr>
            <a:r>
              <a:rPr lang="en-US"/>
              <a:t>IMPORTANT USE CASE</a:t>
            </a:r>
            <a:endParaRPr/>
          </a:p>
        </p:txBody>
      </p:sp>
      <p:pic>
        <p:nvPicPr>
          <p:cNvPr id="86" name="Google Shape;86;p7" descr="A paper money with a number of notes&#10;&#10;Description automatically generated with medium confidence"/>
          <p:cNvPicPr preferRelativeResize="0"/>
          <p:nvPr/>
        </p:nvPicPr>
        <p:blipFill rotWithShape="1">
          <a:blip r:embed="rId3">
            <a:alphaModFix/>
          </a:blip>
          <a:srcRect/>
          <a:stretch/>
        </p:blipFill>
        <p:spPr>
          <a:xfrm>
            <a:off x="7094728" y="698500"/>
            <a:ext cx="3865880" cy="551456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orporate Gurukul Colour Values">
      <a:dk1>
        <a:srgbClr val="000000"/>
      </a:dk1>
      <a:lt1>
        <a:srgbClr val="FFFFFF"/>
      </a:lt1>
      <a:dk2>
        <a:srgbClr val="44546A"/>
      </a:dk2>
      <a:lt2>
        <a:srgbClr val="E7E6E6"/>
      </a:lt2>
      <a:accent1>
        <a:srgbClr val="0053A6"/>
      </a:accent1>
      <a:accent2>
        <a:srgbClr val="FFC10D"/>
      </a:accent2>
      <a:accent3>
        <a:srgbClr val="0053A6"/>
      </a:accent3>
      <a:accent4>
        <a:srgbClr val="FFC10D"/>
      </a:accent4>
      <a:accent5>
        <a:srgbClr val="0053A6"/>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TotalTime>
  <Words>864</Words>
  <Application>Microsoft Office PowerPoint</Application>
  <PresentationFormat>Widescreen</PresentationFormat>
  <Paragraphs>86</Paragraphs>
  <Slides>29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Consolas</vt:lpstr>
      <vt:lpstr>Office Theme</vt:lpstr>
      <vt:lpstr>Deep Currency Forensics : Counterfeit Catcher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Kriya</dc:creator>
  <cp:lastModifiedBy>satyam kumar</cp:lastModifiedBy>
  <cp:revision>3</cp:revision>
  <dcterms:modified xsi:type="dcterms:W3CDTF">2024-06-27T15:08:21Z</dcterms:modified>
</cp:coreProperties>
</file>